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81" r:id="rId4"/>
    <p:sldId id="277" r:id="rId5"/>
    <p:sldId id="280" r:id="rId6"/>
    <p:sldId id="268" r:id="rId7"/>
    <p:sldId id="270" r:id="rId8"/>
    <p:sldId id="258" r:id="rId9"/>
    <p:sldId id="266" r:id="rId10"/>
    <p:sldId id="275" r:id="rId11"/>
    <p:sldId id="260" r:id="rId12"/>
    <p:sldId id="261" r:id="rId13"/>
    <p:sldId id="262" r:id="rId14"/>
    <p:sldId id="271" r:id="rId15"/>
    <p:sldId id="278" r:id="rId16"/>
    <p:sldId id="282" r:id="rId17"/>
    <p:sldId id="283" r:id="rId18"/>
    <p:sldId id="284" r:id="rId19"/>
    <p:sldId id="287" r:id="rId20"/>
    <p:sldId id="263" r:id="rId21"/>
    <p:sldId id="273" r:id="rId22"/>
    <p:sldId id="264"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23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00DC5-7291-4372-AE18-A43FBFE0B21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F8A5AF74-1535-4CEB-B5F4-6E65958CA9F8}">
      <dgm:prSet phldrT="[Metin]"/>
      <dgm:spPr/>
      <dgm:t>
        <a:bodyPr/>
        <a:lstStyle/>
        <a:p>
          <a:r>
            <a:rPr lang="tr-TR" dirty="0" smtClean="0"/>
            <a:t>Entomoloji</a:t>
          </a:r>
          <a:endParaRPr lang="tr-TR" dirty="0"/>
        </a:p>
      </dgm:t>
    </dgm:pt>
    <dgm:pt modelId="{3C3FDC44-6AB2-43BF-930B-7D77F0761F38}" type="parTrans" cxnId="{8F62ABA3-5DB3-4FFA-AB63-B90C781034C8}">
      <dgm:prSet/>
      <dgm:spPr/>
      <dgm:t>
        <a:bodyPr/>
        <a:lstStyle/>
        <a:p>
          <a:endParaRPr lang="tr-TR"/>
        </a:p>
      </dgm:t>
    </dgm:pt>
    <dgm:pt modelId="{7CE58D75-9DE0-41D1-82A3-DA4C669E9035}" type="sibTrans" cxnId="{8F62ABA3-5DB3-4FFA-AB63-B90C781034C8}">
      <dgm:prSet/>
      <dgm:spPr/>
      <dgm:t>
        <a:bodyPr/>
        <a:lstStyle/>
        <a:p>
          <a:endParaRPr lang="tr-TR"/>
        </a:p>
      </dgm:t>
    </dgm:pt>
    <dgm:pt modelId="{629AF960-A34A-4EB3-AE40-654945609D7C}">
      <dgm:prSet phldrT="[Metin]"/>
      <dgm:spPr/>
      <dgm:t>
        <a:bodyPr/>
        <a:lstStyle/>
        <a:p>
          <a:r>
            <a:rPr lang="tr-TR" dirty="0" smtClean="0">
              <a:solidFill>
                <a:schemeClr val="accent5">
                  <a:lumMod val="75000"/>
                </a:schemeClr>
              </a:solidFill>
            </a:rPr>
            <a:t>Böcekler</a:t>
          </a:r>
          <a:endParaRPr lang="tr-TR" dirty="0">
            <a:solidFill>
              <a:schemeClr val="accent5">
                <a:lumMod val="75000"/>
              </a:schemeClr>
            </a:solidFill>
          </a:endParaRPr>
        </a:p>
      </dgm:t>
    </dgm:pt>
    <dgm:pt modelId="{2B5D35AA-E5E4-4655-A1BD-A328924895AF}" type="parTrans" cxnId="{90434AE9-D848-4A23-A5C7-BB796EE0D44F}">
      <dgm:prSet/>
      <dgm:spPr/>
      <dgm:t>
        <a:bodyPr/>
        <a:lstStyle/>
        <a:p>
          <a:endParaRPr lang="tr-TR"/>
        </a:p>
      </dgm:t>
    </dgm:pt>
    <dgm:pt modelId="{0EFA9DF4-34E4-49BB-B22E-70FC0FFE737F}" type="sibTrans" cxnId="{90434AE9-D848-4A23-A5C7-BB796EE0D44F}">
      <dgm:prSet/>
      <dgm:spPr/>
      <dgm:t>
        <a:bodyPr/>
        <a:lstStyle/>
        <a:p>
          <a:endParaRPr lang="tr-TR"/>
        </a:p>
      </dgm:t>
    </dgm:pt>
    <dgm:pt modelId="{64BDA621-C9D6-4262-8DD6-CEF957104BC8}">
      <dgm:prSet phldrT="[Metin]"/>
      <dgm:spPr/>
      <dgm:t>
        <a:bodyPr/>
        <a:lstStyle/>
        <a:p>
          <a:r>
            <a:rPr lang="tr-TR" dirty="0" smtClean="0">
              <a:solidFill>
                <a:schemeClr val="accent5">
                  <a:lumMod val="75000"/>
                </a:schemeClr>
              </a:solidFill>
            </a:rPr>
            <a:t>Akarlar</a:t>
          </a:r>
          <a:endParaRPr lang="tr-TR" dirty="0">
            <a:solidFill>
              <a:schemeClr val="accent5">
                <a:lumMod val="75000"/>
              </a:schemeClr>
            </a:solidFill>
          </a:endParaRPr>
        </a:p>
      </dgm:t>
    </dgm:pt>
    <dgm:pt modelId="{3BD1CB82-A5EC-426A-B5BE-A7B22E6DDDE4}" type="parTrans" cxnId="{A94AFCEC-988C-4FB0-81E8-DE368FFEF294}">
      <dgm:prSet/>
      <dgm:spPr/>
      <dgm:t>
        <a:bodyPr/>
        <a:lstStyle/>
        <a:p>
          <a:endParaRPr lang="tr-TR"/>
        </a:p>
      </dgm:t>
    </dgm:pt>
    <dgm:pt modelId="{45A414DA-10E0-4A9B-8DED-46155BA8E1FA}" type="sibTrans" cxnId="{A94AFCEC-988C-4FB0-81E8-DE368FFEF294}">
      <dgm:prSet/>
      <dgm:spPr/>
      <dgm:t>
        <a:bodyPr/>
        <a:lstStyle/>
        <a:p>
          <a:endParaRPr lang="tr-TR"/>
        </a:p>
      </dgm:t>
    </dgm:pt>
    <dgm:pt modelId="{5E06DC2F-C476-43C0-9A97-082709DAC906}">
      <dgm:prSet phldrT="[Metin]"/>
      <dgm:spPr/>
      <dgm:t>
        <a:bodyPr/>
        <a:lstStyle/>
        <a:p>
          <a:r>
            <a:rPr lang="tr-TR" dirty="0" smtClean="0"/>
            <a:t>Fitopatoloji</a:t>
          </a:r>
          <a:endParaRPr lang="tr-TR" dirty="0"/>
        </a:p>
      </dgm:t>
    </dgm:pt>
    <dgm:pt modelId="{120609BC-96A0-4175-AFD4-EBAAAE9FE85D}" type="parTrans" cxnId="{4848FD94-1A85-4FA9-B631-BEEBCA091175}">
      <dgm:prSet/>
      <dgm:spPr/>
      <dgm:t>
        <a:bodyPr/>
        <a:lstStyle/>
        <a:p>
          <a:endParaRPr lang="tr-TR"/>
        </a:p>
      </dgm:t>
    </dgm:pt>
    <dgm:pt modelId="{EC57868F-ECE0-44B6-AF0A-506BA223DCDD}" type="sibTrans" cxnId="{4848FD94-1A85-4FA9-B631-BEEBCA091175}">
      <dgm:prSet/>
      <dgm:spPr/>
      <dgm:t>
        <a:bodyPr/>
        <a:lstStyle/>
        <a:p>
          <a:endParaRPr lang="tr-TR"/>
        </a:p>
      </dgm:t>
    </dgm:pt>
    <dgm:pt modelId="{D1FA70CE-225A-4303-A2E8-ACFFE135245C}">
      <dgm:prSet phldrT="[Metin]"/>
      <dgm:spPr/>
      <dgm:t>
        <a:bodyPr/>
        <a:lstStyle/>
        <a:p>
          <a:r>
            <a:rPr lang="tr-TR" dirty="0" smtClean="0">
              <a:solidFill>
                <a:schemeClr val="accent5">
                  <a:lumMod val="75000"/>
                </a:schemeClr>
              </a:solidFill>
            </a:rPr>
            <a:t>Virüsler</a:t>
          </a:r>
          <a:endParaRPr lang="tr-TR" dirty="0">
            <a:solidFill>
              <a:schemeClr val="accent5">
                <a:lumMod val="75000"/>
              </a:schemeClr>
            </a:solidFill>
          </a:endParaRPr>
        </a:p>
      </dgm:t>
    </dgm:pt>
    <dgm:pt modelId="{0F1BD2A9-C267-45D4-9398-BE9D9405A0FB}" type="parTrans" cxnId="{6625168A-F939-4018-9B64-4B7CB4236E8E}">
      <dgm:prSet/>
      <dgm:spPr/>
      <dgm:t>
        <a:bodyPr/>
        <a:lstStyle/>
        <a:p>
          <a:endParaRPr lang="tr-TR"/>
        </a:p>
      </dgm:t>
    </dgm:pt>
    <dgm:pt modelId="{B1BFC078-EE46-4F4E-B769-D19077229919}" type="sibTrans" cxnId="{6625168A-F939-4018-9B64-4B7CB4236E8E}">
      <dgm:prSet/>
      <dgm:spPr/>
      <dgm:t>
        <a:bodyPr/>
        <a:lstStyle/>
        <a:p>
          <a:endParaRPr lang="tr-TR"/>
        </a:p>
      </dgm:t>
    </dgm:pt>
    <dgm:pt modelId="{21661DFB-E28C-4A5B-BDA0-4E3D9A3B6E7A}">
      <dgm:prSet phldrT="[Metin]"/>
      <dgm:spPr/>
      <dgm:t>
        <a:bodyPr/>
        <a:lstStyle/>
        <a:p>
          <a:r>
            <a:rPr lang="tr-TR" dirty="0" err="1" smtClean="0">
              <a:solidFill>
                <a:schemeClr val="accent5">
                  <a:lumMod val="75000"/>
                </a:schemeClr>
              </a:solidFill>
            </a:rPr>
            <a:t>Nematodlar</a:t>
          </a:r>
          <a:endParaRPr lang="tr-TR" dirty="0">
            <a:solidFill>
              <a:schemeClr val="accent5">
                <a:lumMod val="75000"/>
              </a:schemeClr>
            </a:solidFill>
          </a:endParaRPr>
        </a:p>
      </dgm:t>
    </dgm:pt>
    <dgm:pt modelId="{4C645965-6746-469D-8E61-E3A10CF768DF}" type="parTrans" cxnId="{C410E010-F3ED-4875-A8C6-2233FE69B94F}">
      <dgm:prSet/>
      <dgm:spPr/>
      <dgm:t>
        <a:bodyPr/>
        <a:lstStyle/>
        <a:p>
          <a:endParaRPr lang="tr-TR"/>
        </a:p>
      </dgm:t>
    </dgm:pt>
    <dgm:pt modelId="{DDEE687A-A7F6-4396-8698-4B479AFF5A25}" type="sibTrans" cxnId="{C410E010-F3ED-4875-A8C6-2233FE69B94F}">
      <dgm:prSet/>
      <dgm:spPr/>
      <dgm:t>
        <a:bodyPr/>
        <a:lstStyle/>
        <a:p>
          <a:endParaRPr lang="tr-TR"/>
        </a:p>
      </dgm:t>
    </dgm:pt>
    <dgm:pt modelId="{B93F18EC-3157-461A-9AD9-07F2260691D1}">
      <dgm:prSet phldrT="[Metin]"/>
      <dgm:spPr/>
      <dgm:t>
        <a:bodyPr/>
        <a:lstStyle/>
        <a:p>
          <a:r>
            <a:rPr lang="tr-TR" dirty="0" smtClean="0">
              <a:solidFill>
                <a:schemeClr val="accent5">
                  <a:lumMod val="75000"/>
                </a:schemeClr>
              </a:solidFill>
            </a:rPr>
            <a:t>Bakteriler</a:t>
          </a:r>
          <a:endParaRPr lang="tr-TR" dirty="0">
            <a:solidFill>
              <a:schemeClr val="accent5">
                <a:lumMod val="75000"/>
              </a:schemeClr>
            </a:solidFill>
          </a:endParaRPr>
        </a:p>
      </dgm:t>
    </dgm:pt>
    <dgm:pt modelId="{449C5A04-9699-41E8-943D-7E74A9FCD6E7}" type="parTrans" cxnId="{797600CD-40EB-4FA9-B4EE-06A6E48277DB}">
      <dgm:prSet/>
      <dgm:spPr/>
      <dgm:t>
        <a:bodyPr/>
        <a:lstStyle/>
        <a:p>
          <a:endParaRPr lang="tr-TR"/>
        </a:p>
      </dgm:t>
    </dgm:pt>
    <dgm:pt modelId="{7478DA59-3089-4C7C-BA67-5CCF49A927A5}" type="sibTrans" cxnId="{797600CD-40EB-4FA9-B4EE-06A6E48277DB}">
      <dgm:prSet/>
      <dgm:spPr/>
      <dgm:t>
        <a:bodyPr/>
        <a:lstStyle/>
        <a:p>
          <a:endParaRPr lang="tr-TR"/>
        </a:p>
      </dgm:t>
    </dgm:pt>
    <dgm:pt modelId="{D07DF913-4ED1-448D-9910-E832C59FEB0B}">
      <dgm:prSet phldrT="[Metin]"/>
      <dgm:spPr/>
      <dgm:t>
        <a:bodyPr/>
        <a:lstStyle/>
        <a:p>
          <a:r>
            <a:rPr lang="tr-TR" dirty="0" err="1" smtClean="0">
              <a:solidFill>
                <a:schemeClr val="accent5">
                  <a:lumMod val="75000"/>
                </a:schemeClr>
              </a:solidFill>
            </a:rPr>
            <a:t>Funguslar</a:t>
          </a:r>
          <a:endParaRPr lang="tr-TR" dirty="0">
            <a:solidFill>
              <a:schemeClr val="accent5">
                <a:lumMod val="75000"/>
              </a:schemeClr>
            </a:solidFill>
          </a:endParaRPr>
        </a:p>
      </dgm:t>
    </dgm:pt>
    <dgm:pt modelId="{8DE41408-70E7-4015-BC9C-16CF283A600B}" type="parTrans" cxnId="{509CFA8A-A94A-42A6-BF9E-AFCE95024180}">
      <dgm:prSet/>
      <dgm:spPr/>
      <dgm:t>
        <a:bodyPr/>
        <a:lstStyle/>
        <a:p>
          <a:endParaRPr lang="tr-TR"/>
        </a:p>
      </dgm:t>
    </dgm:pt>
    <dgm:pt modelId="{C071ED48-F133-4774-A951-0B3F79D38F25}" type="sibTrans" cxnId="{509CFA8A-A94A-42A6-BF9E-AFCE95024180}">
      <dgm:prSet/>
      <dgm:spPr/>
      <dgm:t>
        <a:bodyPr/>
        <a:lstStyle/>
        <a:p>
          <a:endParaRPr lang="tr-TR"/>
        </a:p>
      </dgm:t>
    </dgm:pt>
    <dgm:pt modelId="{26CABB17-7455-4D43-B7A3-47ADCE534D90}">
      <dgm:prSet phldrT="[Metin]"/>
      <dgm:spPr/>
      <dgm:t>
        <a:bodyPr/>
        <a:lstStyle/>
        <a:p>
          <a:r>
            <a:rPr lang="tr-TR" dirty="0" smtClean="0">
              <a:solidFill>
                <a:schemeClr val="accent5">
                  <a:lumMod val="75000"/>
                </a:schemeClr>
              </a:solidFill>
            </a:rPr>
            <a:t>Yabancı otlar</a:t>
          </a:r>
          <a:endParaRPr lang="tr-TR" dirty="0">
            <a:solidFill>
              <a:schemeClr val="accent5">
                <a:lumMod val="75000"/>
              </a:schemeClr>
            </a:solidFill>
          </a:endParaRPr>
        </a:p>
      </dgm:t>
    </dgm:pt>
    <dgm:pt modelId="{98334491-B561-4681-80EE-ED7B50481558}" type="parTrans" cxnId="{7C097AB2-2976-4326-9676-6C3019D67D56}">
      <dgm:prSet/>
      <dgm:spPr/>
      <dgm:t>
        <a:bodyPr/>
        <a:lstStyle/>
        <a:p>
          <a:endParaRPr lang="tr-TR"/>
        </a:p>
      </dgm:t>
    </dgm:pt>
    <dgm:pt modelId="{D3629EBE-7BB9-41F2-AF4E-5058539314F5}" type="sibTrans" cxnId="{7C097AB2-2976-4326-9676-6C3019D67D56}">
      <dgm:prSet/>
      <dgm:spPr/>
      <dgm:t>
        <a:bodyPr/>
        <a:lstStyle/>
        <a:p>
          <a:endParaRPr lang="tr-TR"/>
        </a:p>
      </dgm:t>
    </dgm:pt>
    <dgm:pt modelId="{C392E04B-E70B-4B23-9575-1039EE6B29C3}" type="pres">
      <dgm:prSet presAssocID="{F0E00DC5-7291-4372-AE18-A43FBFE0B213}" presName="Name0" presStyleCnt="0">
        <dgm:presLayoutVars>
          <dgm:dir/>
          <dgm:animLvl val="lvl"/>
          <dgm:resizeHandles val="exact"/>
        </dgm:presLayoutVars>
      </dgm:prSet>
      <dgm:spPr/>
      <dgm:t>
        <a:bodyPr/>
        <a:lstStyle/>
        <a:p>
          <a:endParaRPr lang="en-US"/>
        </a:p>
      </dgm:t>
    </dgm:pt>
    <dgm:pt modelId="{4E413E1D-4C35-4F4A-B39D-0A9F5084D10B}" type="pres">
      <dgm:prSet presAssocID="{F8A5AF74-1535-4CEB-B5F4-6E65958CA9F8}" presName="composite" presStyleCnt="0"/>
      <dgm:spPr/>
    </dgm:pt>
    <dgm:pt modelId="{41E8500C-C1EC-424F-9CBD-9EBDD1392408}" type="pres">
      <dgm:prSet presAssocID="{F8A5AF74-1535-4CEB-B5F4-6E65958CA9F8}" presName="parTx" presStyleLbl="alignNode1" presStyleIdx="0" presStyleCnt="2">
        <dgm:presLayoutVars>
          <dgm:chMax val="0"/>
          <dgm:chPref val="0"/>
          <dgm:bulletEnabled val="1"/>
        </dgm:presLayoutVars>
      </dgm:prSet>
      <dgm:spPr/>
      <dgm:t>
        <a:bodyPr/>
        <a:lstStyle/>
        <a:p>
          <a:endParaRPr lang="tr-TR"/>
        </a:p>
      </dgm:t>
    </dgm:pt>
    <dgm:pt modelId="{1B0998DD-F808-4BF1-8255-BABCCE4DA561}" type="pres">
      <dgm:prSet presAssocID="{F8A5AF74-1535-4CEB-B5F4-6E65958CA9F8}" presName="desTx" presStyleLbl="alignAccFollowNode1" presStyleIdx="0" presStyleCnt="2">
        <dgm:presLayoutVars>
          <dgm:bulletEnabled val="1"/>
        </dgm:presLayoutVars>
      </dgm:prSet>
      <dgm:spPr/>
      <dgm:t>
        <a:bodyPr/>
        <a:lstStyle/>
        <a:p>
          <a:endParaRPr lang="en-US"/>
        </a:p>
      </dgm:t>
    </dgm:pt>
    <dgm:pt modelId="{9CC49E75-C6CE-4B9F-8CB2-E4D0CBF332E3}" type="pres">
      <dgm:prSet presAssocID="{7CE58D75-9DE0-41D1-82A3-DA4C669E9035}" presName="space" presStyleCnt="0"/>
      <dgm:spPr/>
    </dgm:pt>
    <dgm:pt modelId="{DF0AFB31-C459-4957-97A6-8876B16948AF}" type="pres">
      <dgm:prSet presAssocID="{5E06DC2F-C476-43C0-9A97-082709DAC906}" presName="composite" presStyleCnt="0"/>
      <dgm:spPr/>
    </dgm:pt>
    <dgm:pt modelId="{52A6A0DD-94B3-4C23-B60E-813CEF8AE443}" type="pres">
      <dgm:prSet presAssocID="{5E06DC2F-C476-43C0-9A97-082709DAC906}" presName="parTx" presStyleLbl="alignNode1" presStyleIdx="1" presStyleCnt="2">
        <dgm:presLayoutVars>
          <dgm:chMax val="0"/>
          <dgm:chPref val="0"/>
          <dgm:bulletEnabled val="1"/>
        </dgm:presLayoutVars>
      </dgm:prSet>
      <dgm:spPr/>
      <dgm:t>
        <a:bodyPr/>
        <a:lstStyle/>
        <a:p>
          <a:endParaRPr lang="en-US"/>
        </a:p>
      </dgm:t>
    </dgm:pt>
    <dgm:pt modelId="{9B421604-409C-47C3-AABD-9C77A204B7B5}" type="pres">
      <dgm:prSet presAssocID="{5E06DC2F-C476-43C0-9A97-082709DAC906}" presName="desTx" presStyleLbl="alignAccFollowNode1" presStyleIdx="1" presStyleCnt="2">
        <dgm:presLayoutVars>
          <dgm:bulletEnabled val="1"/>
        </dgm:presLayoutVars>
      </dgm:prSet>
      <dgm:spPr/>
      <dgm:t>
        <a:bodyPr/>
        <a:lstStyle/>
        <a:p>
          <a:endParaRPr lang="tr-TR"/>
        </a:p>
      </dgm:t>
    </dgm:pt>
  </dgm:ptLst>
  <dgm:cxnLst>
    <dgm:cxn modelId="{460FD23E-B699-4A52-BE68-C399FADE8961}" type="presOf" srcId="{64BDA621-C9D6-4262-8DD6-CEF957104BC8}" destId="{1B0998DD-F808-4BF1-8255-BABCCE4DA561}" srcOrd="0" destOrd="1" presId="urn:microsoft.com/office/officeart/2005/8/layout/hList1"/>
    <dgm:cxn modelId="{CDE2A5AA-310C-45BE-83AC-32AB40B68E53}" type="presOf" srcId="{F8A5AF74-1535-4CEB-B5F4-6E65958CA9F8}" destId="{41E8500C-C1EC-424F-9CBD-9EBDD1392408}" srcOrd="0" destOrd="0" presId="urn:microsoft.com/office/officeart/2005/8/layout/hList1"/>
    <dgm:cxn modelId="{A94AFCEC-988C-4FB0-81E8-DE368FFEF294}" srcId="{F8A5AF74-1535-4CEB-B5F4-6E65958CA9F8}" destId="{64BDA621-C9D6-4262-8DD6-CEF957104BC8}" srcOrd="1" destOrd="0" parTransId="{3BD1CB82-A5EC-426A-B5BE-A7B22E6DDDE4}" sibTransId="{45A414DA-10E0-4A9B-8DED-46155BA8E1FA}"/>
    <dgm:cxn modelId="{509CFA8A-A94A-42A6-BF9E-AFCE95024180}" srcId="{5E06DC2F-C476-43C0-9A97-082709DAC906}" destId="{D07DF913-4ED1-448D-9910-E832C59FEB0B}" srcOrd="2" destOrd="0" parTransId="{8DE41408-70E7-4015-BC9C-16CF283A600B}" sibTransId="{C071ED48-F133-4774-A951-0B3F79D38F25}"/>
    <dgm:cxn modelId="{E31D0D90-FC19-4AD8-BCC9-377299FD0BA1}" type="presOf" srcId="{D07DF913-4ED1-448D-9910-E832C59FEB0B}" destId="{9B421604-409C-47C3-AABD-9C77A204B7B5}" srcOrd="0" destOrd="2" presId="urn:microsoft.com/office/officeart/2005/8/layout/hList1"/>
    <dgm:cxn modelId="{797600CD-40EB-4FA9-B4EE-06A6E48277DB}" srcId="{5E06DC2F-C476-43C0-9A97-082709DAC906}" destId="{B93F18EC-3157-461A-9AD9-07F2260691D1}" srcOrd="1" destOrd="0" parTransId="{449C5A04-9699-41E8-943D-7E74A9FCD6E7}" sibTransId="{7478DA59-3089-4C7C-BA67-5CCF49A927A5}"/>
    <dgm:cxn modelId="{7C097AB2-2976-4326-9676-6C3019D67D56}" srcId="{5E06DC2F-C476-43C0-9A97-082709DAC906}" destId="{26CABB17-7455-4D43-B7A3-47ADCE534D90}" srcOrd="3" destOrd="0" parTransId="{98334491-B561-4681-80EE-ED7B50481558}" sibTransId="{D3629EBE-7BB9-41F2-AF4E-5058539314F5}"/>
    <dgm:cxn modelId="{DAD93B91-C3E5-4452-BC17-013DEA3C2134}" type="presOf" srcId="{D1FA70CE-225A-4303-A2E8-ACFFE135245C}" destId="{9B421604-409C-47C3-AABD-9C77A204B7B5}" srcOrd="0" destOrd="0" presId="urn:microsoft.com/office/officeart/2005/8/layout/hList1"/>
    <dgm:cxn modelId="{FA11BFDB-A03D-4501-9EF4-C7E503FEC28B}" type="presOf" srcId="{B93F18EC-3157-461A-9AD9-07F2260691D1}" destId="{9B421604-409C-47C3-AABD-9C77A204B7B5}" srcOrd="0" destOrd="1" presId="urn:microsoft.com/office/officeart/2005/8/layout/hList1"/>
    <dgm:cxn modelId="{8F62ABA3-5DB3-4FFA-AB63-B90C781034C8}" srcId="{F0E00DC5-7291-4372-AE18-A43FBFE0B213}" destId="{F8A5AF74-1535-4CEB-B5F4-6E65958CA9F8}" srcOrd="0" destOrd="0" parTransId="{3C3FDC44-6AB2-43BF-930B-7D77F0761F38}" sibTransId="{7CE58D75-9DE0-41D1-82A3-DA4C669E9035}"/>
    <dgm:cxn modelId="{90434AE9-D848-4A23-A5C7-BB796EE0D44F}" srcId="{F8A5AF74-1535-4CEB-B5F4-6E65958CA9F8}" destId="{629AF960-A34A-4EB3-AE40-654945609D7C}" srcOrd="0" destOrd="0" parTransId="{2B5D35AA-E5E4-4655-A1BD-A328924895AF}" sibTransId="{0EFA9DF4-34E4-49BB-B22E-70FC0FFE737F}"/>
    <dgm:cxn modelId="{88563509-8FC6-41BB-B426-6FB691373392}" type="presOf" srcId="{21661DFB-E28C-4A5B-BDA0-4E3D9A3B6E7A}" destId="{1B0998DD-F808-4BF1-8255-BABCCE4DA561}" srcOrd="0" destOrd="2" presId="urn:microsoft.com/office/officeart/2005/8/layout/hList1"/>
    <dgm:cxn modelId="{BB6F70DD-65B1-43A2-B4C9-8D6AB4CBBC91}" type="presOf" srcId="{5E06DC2F-C476-43C0-9A97-082709DAC906}" destId="{52A6A0DD-94B3-4C23-B60E-813CEF8AE443}" srcOrd="0" destOrd="0" presId="urn:microsoft.com/office/officeart/2005/8/layout/hList1"/>
    <dgm:cxn modelId="{49304C07-F937-4545-A796-10E46D5B93E6}" type="presOf" srcId="{26CABB17-7455-4D43-B7A3-47ADCE534D90}" destId="{9B421604-409C-47C3-AABD-9C77A204B7B5}" srcOrd="0" destOrd="3" presId="urn:microsoft.com/office/officeart/2005/8/layout/hList1"/>
    <dgm:cxn modelId="{6625168A-F939-4018-9B64-4B7CB4236E8E}" srcId="{5E06DC2F-C476-43C0-9A97-082709DAC906}" destId="{D1FA70CE-225A-4303-A2E8-ACFFE135245C}" srcOrd="0" destOrd="0" parTransId="{0F1BD2A9-C267-45D4-9398-BE9D9405A0FB}" sibTransId="{B1BFC078-EE46-4F4E-B769-D19077229919}"/>
    <dgm:cxn modelId="{93BDC112-0310-4D33-9770-9912122255F1}" type="presOf" srcId="{629AF960-A34A-4EB3-AE40-654945609D7C}" destId="{1B0998DD-F808-4BF1-8255-BABCCE4DA561}" srcOrd="0" destOrd="0" presId="urn:microsoft.com/office/officeart/2005/8/layout/hList1"/>
    <dgm:cxn modelId="{4848FD94-1A85-4FA9-B631-BEEBCA091175}" srcId="{F0E00DC5-7291-4372-AE18-A43FBFE0B213}" destId="{5E06DC2F-C476-43C0-9A97-082709DAC906}" srcOrd="1" destOrd="0" parTransId="{120609BC-96A0-4175-AFD4-EBAAAE9FE85D}" sibTransId="{EC57868F-ECE0-44B6-AF0A-506BA223DCDD}"/>
    <dgm:cxn modelId="{C410E010-F3ED-4875-A8C6-2233FE69B94F}" srcId="{F8A5AF74-1535-4CEB-B5F4-6E65958CA9F8}" destId="{21661DFB-E28C-4A5B-BDA0-4E3D9A3B6E7A}" srcOrd="2" destOrd="0" parTransId="{4C645965-6746-469D-8E61-E3A10CF768DF}" sibTransId="{DDEE687A-A7F6-4396-8698-4B479AFF5A25}"/>
    <dgm:cxn modelId="{62B3DF7E-B74E-4326-B7C2-720824DE54DA}" type="presOf" srcId="{F0E00DC5-7291-4372-AE18-A43FBFE0B213}" destId="{C392E04B-E70B-4B23-9575-1039EE6B29C3}" srcOrd="0" destOrd="0" presId="urn:microsoft.com/office/officeart/2005/8/layout/hList1"/>
    <dgm:cxn modelId="{0732CFFF-6AFD-4B89-B140-DFD1E57146A3}" type="presParOf" srcId="{C392E04B-E70B-4B23-9575-1039EE6B29C3}" destId="{4E413E1D-4C35-4F4A-B39D-0A9F5084D10B}" srcOrd="0" destOrd="0" presId="urn:microsoft.com/office/officeart/2005/8/layout/hList1"/>
    <dgm:cxn modelId="{1DBDF503-3734-4581-A3C3-3F26651C2341}" type="presParOf" srcId="{4E413E1D-4C35-4F4A-B39D-0A9F5084D10B}" destId="{41E8500C-C1EC-424F-9CBD-9EBDD1392408}" srcOrd="0" destOrd="0" presId="urn:microsoft.com/office/officeart/2005/8/layout/hList1"/>
    <dgm:cxn modelId="{144D07DF-B996-445A-AC71-4F3D188F8B3C}" type="presParOf" srcId="{4E413E1D-4C35-4F4A-B39D-0A9F5084D10B}" destId="{1B0998DD-F808-4BF1-8255-BABCCE4DA561}" srcOrd="1" destOrd="0" presId="urn:microsoft.com/office/officeart/2005/8/layout/hList1"/>
    <dgm:cxn modelId="{530F9B43-E9C8-4537-9FC5-D8FE74B5D2DA}" type="presParOf" srcId="{C392E04B-E70B-4B23-9575-1039EE6B29C3}" destId="{9CC49E75-C6CE-4B9F-8CB2-E4D0CBF332E3}" srcOrd="1" destOrd="0" presId="urn:microsoft.com/office/officeart/2005/8/layout/hList1"/>
    <dgm:cxn modelId="{1C36C131-EA9A-4847-8357-FB5D7A776F35}" type="presParOf" srcId="{C392E04B-E70B-4B23-9575-1039EE6B29C3}" destId="{DF0AFB31-C459-4957-97A6-8876B16948AF}" srcOrd="2" destOrd="0" presId="urn:microsoft.com/office/officeart/2005/8/layout/hList1"/>
    <dgm:cxn modelId="{DFDD33C4-08AB-486D-8045-0CC6940F4961}" type="presParOf" srcId="{DF0AFB31-C459-4957-97A6-8876B16948AF}" destId="{52A6A0DD-94B3-4C23-B60E-813CEF8AE443}" srcOrd="0" destOrd="0" presId="urn:microsoft.com/office/officeart/2005/8/layout/hList1"/>
    <dgm:cxn modelId="{358FF795-8BA1-4023-8971-5D042F12433A}" type="presParOf" srcId="{DF0AFB31-C459-4957-97A6-8876B16948AF}" destId="{9B421604-409C-47C3-AABD-9C77A204B7B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500C-C1EC-424F-9CBD-9EBDD1392408}">
      <dsp:nvSpPr>
        <dsp:cNvPr id="0" name=""/>
        <dsp:cNvSpPr/>
      </dsp:nvSpPr>
      <dsp:spPr>
        <a:xfrm>
          <a:off x="30" y="38804"/>
          <a:ext cx="2966519" cy="9504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tr-TR" sz="3300" kern="1200" dirty="0" smtClean="0"/>
            <a:t>Entomoloji</a:t>
          </a:r>
          <a:endParaRPr lang="tr-TR" sz="3300" kern="1200" dirty="0"/>
        </a:p>
      </dsp:txBody>
      <dsp:txXfrm>
        <a:off x="30" y="38804"/>
        <a:ext cx="2966519" cy="950400"/>
      </dsp:txXfrm>
    </dsp:sp>
    <dsp:sp modelId="{1B0998DD-F808-4BF1-8255-BABCCE4DA561}">
      <dsp:nvSpPr>
        <dsp:cNvPr id="0" name=""/>
        <dsp:cNvSpPr/>
      </dsp:nvSpPr>
      <dsp:spPr>
        <a:xfrm>
          <a:off x="30" y="989204"/>
          <a:ext cx="2966519" cy="285342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tr-TR" sz="3300" kern="1200" dirty="0" smtClean="0">
              <a:solidFill>
                <a:schemeClr val="accent5">
                  <a:lumMod val="75000"/>
                </a:schemeClr>
              </a:solidFill>
            </a:rPr>
            <a:t>Böcekler</a:t>
          </a:r>
          <a:endParaRPr lang="tr-TR" sz="3300" kern="1200" dirty="0">
            <a:solidFill>
              <a:schemeClr val="accent5">
                <a:lumMod val="75000"/>
              </a:schemeClr>
            </a:solidFill>
          </a:endParaRPr>
        </a:p>
        <a:p>
          <a:pPr marL="285750" lvl="1" indent="-285750" algn="l" defTabSz="1466850">
            <a:lnSpc>
              <a:spcPct val="90000"/>
            </a:lnSpc>
            <a:spcBef>
              <a:spcPct val="0"/>
            </a:spcBef>
            <a:spcAft>
              <a:spcPct val="15000"/>
            </a:spcAft>
            <a:buChar char="••"/>
          </a:pPr>
          <a:r>
            <a:rPr lang="tr-TR" sz="3300" kern="1200" dirty="0" smtClean="0">
              <a:solidFill>
                <a:schemeClr val="accent5">
                  <a:lumMod val="75000"/>
                </a:schemeClr>
              </a:solidFill>
            </a:rPr>
            <a:t>Akarlar</a:t>
          </a:r>
          <a:endParaRPr lang="tr-TR" sz="3300" kern="1200" dirty="0">
            <a:solidFill>
              <a:schemeClr val="accent5">
                <a:lumMod val="75000"/>
              </a:schemeClr>
            </a:solidFill>
          </a:endParaRPr>
        </a:p>
        <a:p>
          <a:pPr marL="285750" lvl="1" indent="-285750" algn="l" defTabSz="1466850">
            <a:lnSpc>
              <a:spcPct val="90000"/>
            </a:lnSpc>
            <a:spcBef>
              <a:spcPct val="0"/>
            </a:spcBef>
            <a:spcAft>
              <a:spcPct val="15000"/>
            </a:spcAft>
            <a:buChar char="••"/>
          </a:pPr>
          <a:r>
            <a:rPr lang="tr-TR" sz="3300" kern="1200" dirty="0" err="1" smtClean="0">
              <a:solidFill>
                <a:schemeClr val="accent5">
                  <a:lumMod val="75000"/>
                </a:schemeClr>
              </a:solidFill>
            </a:rPr>
            <a:t>Nematodlar</a:t>
          </a:r>
          <a:endParaRPr lang="tr-TR" sz="3300" kern="1200" dirty="0">
            <a:solidFill>
              <a:schemeClr val="accent5">
                <a:lumMod val="75000"/>
              </a:schemeClr>
            </a:solidFill>
          </a:endParaRPr>
        </a:p>
      </dsp:txBody>
      <dsp:txXfrm>
        <a:off x="30" y="989204"/>
        <a:ext cx="2966519" cy="2853427"/>
      </dsp:txXfrm>
    </dsp:sp>
    <dsp:sp modelId="{52A6A0DD-94B3-4C23-B60E-813CEF8AE443}">
      <dsp:nvSpPr>
        <dsp:cNvPr id="0" name=""/>
        <dsp:cNvSpPr/>
      </dsp:nvSpPr>
      <dsp:spPr>
        <a:xfrm>
          <a:off x="3381862" y="38804"/>
          <a:ext cx="2966519" cy="9504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tr-TR" sz="3300" kern="1200" dirty="0" smtClean="0"/>
            <a:t>Fitopatoloji</a:t>
          </a:r>
          <a:endParaRPr lang="tr-TR" sz="3300" kern="1200" dirty="0"/>
        </a:p>
      </dsp:txBody>
      <dsp:txXfrm>
        <a:off x="3381862" y="38804"/>
        <a:ext cx="2966519" cy="950400"/>
      </dsp:txXfrm>
    </dsp:sp>
    <dsp:sp modelId="{9B421604-409C-47C3-AABD-9C77A204B7B5}">
      <dsp:nvSpPr>
        <dsp:cNvPr id="0" name=""/>
        <dsp:cNvSpPr/>
      </dsp:nvSpPr>
      <dsp:spPr>
        <a:xfrm>
          <a:off x="3381862" y="989204"/>
          <a:ext cx="2966519" cy="285342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tr-TR" sz="3300" kern="1200" dirty="0" smtClean="0">
              <a:solidFill>
                <a:schemeClr val="accent5">
                  <a:lumMod val="75000"/>
                </a:schemeClr>
              </a:solidFill>
            </a:rPr>
            <a:t>Virüsler</a:t>
          </a:r>
          <a:endParaRPr lang="tr-TR" sz="3300" kern="1200" dirty="0">
            <a:solidFill>
              <a:schemeClr val="accent5">
                <a:lumMod val="75000"/>
              </a:schemeClr>
            </a:solidFill>
          </a:endParaRPr>
        </a:p>
        <a:p>
          <a:pPr marL="285750" lvl="1" indent="-285750" algn="l" defTabSz="1466850">
            <a:lnSpc>
              <a:spcPct val="90000"/>
            </a:lnSpc>
            <a:spcBef>
              <a:spcPct val="0"/>
            </a:spcBef>
            <a:spcAft>
              <a:spcPct val="15000"/>
            </a:spcAft>
            <a:buChar char="••"/>
          </a:pPr>
          <a:r>
            <a:rPr lang="tr-TR" sz="3300" kern="1200" dirty="0" smtClean="0">
              <a:solidFill>
                <a:schemeClr val="accent5">
                  <a:lumMod val="75000"/>
                </a:schemeClr>
              </a:solidFill>
            </a:rPr>
            <a:t>Bakteriler</a:t>
          </a:r>
          <a:endParaRPr lang="tr-TR" sz="3300" kern="1200" dirty="0">
            <a:solidFill>
              <a:schemeClr val="accent5">
                <a:lumMod val="75000"/>
              </a:schemeClr>
            </a:solidFill>
          </a:endParaRPr>
        </a:p>
        <a:p>
          <a:pPr marL="285750" lvl="1" indent="-285750" algn="l" defTabSz="1466850">
            <a:lnSpc>
              <a:spcPct val="90000"/>
            </a:lnSpc>
            <a:spcBef>
              <a:spcPct val="0"/>
            </a:spcBef>
            <a:spcAft>
              <a:spcPct val="15000"/>
            </a:spcAft>
            <a:buChar char="••"/>
          </a:pPr>
          <a:r>
            <a:rPr lang="tr-TR" sz="3300" kern="1200" dirty="0" err="1" smtClean="0">
              <a:solidFill>
                <a:schemeClr val="accent5">
                  <a:lumMod val="75000"/>
                </a:schemeClr>
              </a:solidFill>
            </a:rPr>
            <a:t>Funguslar</a:t>
          </a:r>
          <a:endParaRPr lang="tr-TR" sz="3300" kern="1200" dirty="0">
            <a:solidFill>
              <a:schemeClr val="accent5">
                <a:lumMod val="75000"/>
              </a:schemeClr>
            </a:solidFill>
          </a:endParaRPr>
        </a:p>
        <a:p>
          <a:pPr marL="285750" lvl="1" indent="-285750" algn="l" defTabSz="1466850">
            <a:lnSpc>
              <a:spcPct val="90000"/>
            </a:lnSpc>
            <a:spcBef>
              <a:spcPct val="0"/>
            </a:spcBef>
            <a:spcAft>
              <a:spcPct val="15000"/>
            </a:spcAft>
            <a:buChar char="••"/>
          </a:pPr>
          <a:r>
            <a:rPr lang="tr-TR" sz="3300" kern="1200" dirty="0" smtClean="0">
              <a:solidFill>
                <a:schemeClr val="accent5">
                  <a:lumMod val="75000"/>
                </a:schemeClr>
              </a:solidFill>
            </a:rPr>
            <a:t>Yabancı otlar</a:t>
          </a:r>
          <a:endParaRPr lang="tr-TR" sz="3300" kern="1200" dirty="0">
            <a:solidFill>
              <a:schemeClr val="accent5">
                <a:lumMod val="75000"/>
              </a:schemeClr>
            </a:solidFill>
          </a:endParaRPr>
        </a:p>
      </dsp:txBody>
      <dsp:txXfrm>
        <a:off x="3381862" y="989204"/>
        <a:ext cx="2966519" cy="285342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F5CEF5A-1D05-4503-901B-D3B38BD45021}" type="datetimeFigureOut">
              <a:rPr lang="tr-TR" smtClean="0"/>
              <a:t>29.09.2022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216777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F5CEF5A-1D05-4503-901B-D3B38BD45021}" type="datetimeFigureOut">
              <a:rPr lang="tr-TR" smtClean="0"/>
              <a:t>29.09.2022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160023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F5CEF5A-1D05-4503-901B-D3B38BD45021}" type="datetimeFigureOut">
              <a:rPr lang="tr-TR" smtClean="0"/>
              <a:t>29.09.2022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D5DC5F-F838-4EB6-8E11-E11278F8C4D3}"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8345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F5CEF5A-1D05-4503-901B-D3B38BD45021}" type="datetimeFigureOut">
              <a:rPr lang="tr-TR" smtClean="0"/>
              <a:t>29.09.2022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3821577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F5CEF5A-1D05-4503-901B-D3B38BD45021}" type="datetimeFigureOut">
              <a:rPr lang="tr-TR" smtClean="0"/>
              <a:t>29.09.2022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D5DC5F-F838-4EB6-8E11-E11278F8C4D3}"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7312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F5CEF5A-1D05-4503-901B-D3B38BD45021}" type="datetimeFigureOut">
              <a:rPr lang="tr-TR" smtClean="0"/>
              <a:t>29.09.2022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3198258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5CEF5A-1D05-4503-901B-D3B38BD45021}" type="datetimeFigureOut">
              <a:rPr lang="tr-TR" smtClean="0"/>
              <a:t>29.09.2022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1190550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5CEF5A-1D05-4503-901B-D3B38BD45021}" type="datetimeFigureOut">
              <a:rPr lang="tr-TR" smtClean="0"/>
              <a:t>29.09.2022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306471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5CEF5A-1D05-4503-901B-D3B38BD45021}" type="datetimeFigureOut">
              <a:rPr lang="tr-TR" smtClean="0"/>
              <a:t>29.09.2022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373846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F5CEF5A-1D05-4503-901B-D3B38BD45021}" type="datetimeFigureOut">
              <a:rPr lang="tr-TR" smtClean="0"/>
              <a:t>29.09.2022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30412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F5CEF5A-1D05-4503-901B-D3B38BD45021}" type="datetimeFigureOut">
              <a:rPr lang="tr-TR" smtClean="0"/>
              <a:t>29.09.2022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61592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F5CEF5A-1D05-4503-901B-D3B38BD45021}" type="datetimeFigureOut">
              <a:rPr lang="tr-TR" smtClean="0"/>
              <a:t>29.09.2022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166686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F5CEF5A-1D05-4503-901B-D3B38BD45021}" type="datetimeFigureOut">
              <a:rPr lang="tr-TR" smtClean="0"/>
              <a:t>29.09.2022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400774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CEF5A-1D05-4503-901B-D3B38BD45021}" type="datetimeFigureOut">
              <a:rPr lang="tr-TR" smtClean="0"/>
              <a:t>29.09.2022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104887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F5CEF5A-1D05-4503-901B-D3B38BD45021}" type="datetimeFigureOut">
              <a:rPr lang="tr-TR" smtClean="0"/>
              <a:t>29.09.2022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236913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F5CEF5A-1D05-4503-901B-D3B38BD45021}" type="datetimeFigureOut">
              <a:rPr lang="tr-TR" smtClean="0"/>
              <a:t>29.09.2022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D5DC5F-F838-4EB6-8E11-E11278F8C4D3}" type="slidenum">
              <a:rPr lang="tr-TR" smtClean="0"/>
              <a:t>‹#›</a:t>
            </a:fld>
            <a:endParaRPr lang="tr-TR"/>
          </a:p>
        </p:txBody>
      </p:sp>
    </p:spTree>
    <p:extLst>
      <p:ext uri="{BB962C8B-B14F-4D97-AF65-F5344CB8AC3E}">
        <p14:creationId xmlns:p14="http://schemas.microsoft.com/office/powerpoint/2010/main" val="40497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5CEF5A-1D05-4503-901B-D3B38BD45021}" type="datetimeFigureOut">
              <a:rPr lang="tr-TR" smtClean="0"/>
              <a:t>29.09.2022</a:t>
            </a:fld>
            <a:endParaRPr lang="tr-T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6D5DC5F-F838-4EB6-8E11-E11278F8C4D3}" type="slidenum">
              <a:rPr lang="tr-TR" smtClean="0"/>
              <a:t>‹#›</a:t>
            </a:fld>
            <a:endParaRPr lang="tr-TR"/>
          </a:p>
        </p:txBody>
      </p:sp>
    </p:spTree>
    <p:extLst>
      <p:ext uri="{BB962C8B-B14F-4D97-AF65-F5344CB8AC3E}">
        <p14:creationId xmlns:p14="http://schemas.microsoft.com/office/powerpoint/2010/main" val="4374661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4464" y="3776132"/>
            <a:ext cx="5826719" cy="1646302"/>
          </a:xfrm>
        </p:spPr>
        <p:txBody>
          <a:bodyPr/>
          <a:lstStyle/>
          <a:p>
            <a:r>
              <a:rPr lang="tr-TR" dirty="0" smtClean="0"/>
              <a:t>BİTKİ KORUMA</a:t>
            </a:r>
            <a:br>
              <a:rPr lang="tr-TR" dirty="0" smtClean="0"/>
            </a:br>
            <a:r>
              <a:rPr lang="tr-TR" dirty="0" smtClean="0"/>
              <a:t> BÖLÜMÜ</a:t>
            </a:r>
            <a:endParaRPr lang="tr-TR" dirty="0"/>
          </a:p>
        </p:txBody>
      </p:sp>
      <p:sp>
        <p:nvSpPr>
          <p:cNvPr id="3" name="2 Alt Başlık"/>
          <p:cNvSpPr>
            <a:spLocks noGrp="1"/>
          </p:cNvSpPr>
          <p:nvPr>
            <p:ph type="subTitle" idx="1"/>
          </p:nvPr>
        </p:nvSpPr>
        <p:spPr>
          <a:xfrm>
            <a:off x="84907" y="5415937"/>
            <a:ext cx="5826719" cy="1096899"/>
          </a:xfrm>
        </p:spPr>
        <p:txBody>
          <a:bodyPr/>
          <a:lstStyle/>
          <a:p>
            <a:r>
              <a:rPr lang="tr-TR" dirty="0" smtClean="0"/>
              <a:t>Adana- 2020</a:t>
            </a:r>
            <a:endParaRPr lang="tr-TR" dirty="0"/>
          </a:p>
        </p:txBody>
      </p:sp>
      <p:pic>
        <p:nvPicPr>
          <p:cNvPr id="5" name="4 Resim"/>
          <p:cNvPicPr/>
          <p:nvPr/>
        </p:nvPicPr>
        <p:blipFill>
          <a:blip r:embed="rId2" cstate="print">
            <a:extLst>
              <a:ext uri="{28A0092B-C50C-407E-A947-70E740481C1C}">
                <a14:useLocalDpi xmlns:a14="http://schemas.microsoft.com/office/drawing/2010/main" val="0"/>
              </a:ext>
            </a:extLst>
          </a:blip>
          <a:stretch>
            <a:fillRect/>
          </a:stretch>
        </p:blipFill>
        <p:spPr>
          <a:xfrm>
            <a:off x="971600" y="258738"/>
            <a:ext cx="2016224" cy="2189212"/>
          </a:xfrm>
          <a:prstGeom prst="rect">
            <a:avLst/>
          </a:prstGeom>
        </p:spPr>
      </p:pic>
      <p:pic>
        <p:nvPicPr>
          <p:cNvPr id="4100" name="Picture 4" descr="Ã§ukurova Ã¼niversitesi ziraat fakÃ¼ltesi amblemi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274" y="139494"/>
            <a:ext cx="2265040" cy="2265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80728"/>
            <a:ext cx="4248472" cy="5544616"/>
          </a:xfr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tr-TR" sz="2400" b="1" dirty="0" smtClean="0"/>
              <a:t>Entomoloji </a:t>
            </a:r>
          </a:p>
          <a:p>
            <a:pPr marL="0" indent="0" algn="ctr">
              <a:buNone/>
            </a:pPr>
            <a:r>
              <a:rPr lang="tr-TR" sz="2400" b="1" dirty="0" smtClean="0"/>
              <a:t>Anabilim Dalı</a:t>
            </a:r>
          </a:p>
          <a:p>
            <a:pPr marL="0" indent="0">
              <a:buNone/>
            </a:pPr>
            <a:r>
              <a:rPr lang="tr-TR" sz="2400" dirty="0" smtClean="0"/>
              <a:t>1) Akaroloji</a:t>
            </a:r>
          </a:p>
          <a:p>
            <a:pPr marL="0" indent="0">
              <a:buNone/>
            </a:pPr>
            <a:r>
              <a:rPr lang="tr-TR" sz="2400" dirty="0" smtClean="0"/>
              <a:t>2) Biyolojik mücadele</a:t>
            </a:r>
          </a:p>
          <a:p>
            <a:pPr marL="0" indent="0">
              <a:buNone/>
            </a:pPr>
            <a:r>
              <a:rPr lang="tr-TR" sz="2400" dirty="0" smtClean="0"/>
              <a:t>3) Böcek </a:t>
            </a:r>
            <a:r>
              <a:rPr lang="tr-TR" sz="2400" dirty="0" err="1" smtClean="0"/>
              <a:t>biyoteknolojisi</a:t>
            </a:r>
            <a:endParaRPr lang="tr-TR" sz="2400" dirty="0" smtClean="0"/>
          </a:p>
          <a:p>
            <a:pPr marL="0" indent="0">
              <a:buNone/>
            </a:pPr>
            <a:r>
              <a:rPr lang="tr-TR" sz="2400" dirty="0" smtClean="0"/>
              <a:t>4)Sebze zararlıları</a:t>
            </a:r>
          </a:p>
          <a:p>
            <a:pPr marL="0" indent="0">
              <a:buNone/>
            </a:pPr>
            <a:r>
              <a:rPr lang="tr-TR" sz="2400" dirty="0" smtClean="0"/>
              <a:t>5) Endüstri bitkileri    zararlıları</a:t>
            </a:r>
          </a:p>
          <a:p>
            <a:pPr marL="0" indent="0">
              <a:buNone/>
            </a:pPr>
            <a:r>
              <a:rPr lang="tr-TR" sz="2400" dirty="0"/>
              <a:t>6</a:t>
            </a:r>
            <a:r>
              <a:rPr lang="tr-TR" sz="2400" dirty="0" smtClean="0"/>
              <a:t>) Hububat zararlıları</a:t>
            </a:r>
          </a:p>
          <a:p>
            <a:pPr marL="0" indent="0">
              <a:buNone/>
            </a:pPr>
            <a:r>
              <a:rPr lang="tr-TR" sz="2400" dirty="0" smtClean="0"/>
              <a:t>7) </a:t>
            </a:r>
            <a:r>
              <a:rPr lang="tr-TR" sz="2400" dirty="0" err="1" smtClean="0"/>
              <a:t>Nematoloji</a:t>
            </a:r>
            <a:endParaRPr lang="tr-TR" sz="2400" dirty="0" smtClean="0"/>
          </a:p>
          <a:p>
            <a:pPr marL="0" indent="0">
              <a:buNone/>
            </a:pPr>
            <a:r>
              <a:rPr lang="tr-TR" sz="2400" dirty="0" smtClean="0"/>
              <a:t>8) </a:t>
            </a:r>
            <a:r>
              <a:rPr lang="tr-TR" sz="2400" dirty="0" err="1" smtClean="0"/>
              <a:t>Turunçgil</a:t>
            </a:r>
            <a:r>
              <a:rPr lang="tr-TR" sz="2400" dirty="0" smtClean="0"/>
              <a:t> zararlıları</a:t>
            </a:r>
            <a:endParaRPr lang="en-US" sz="2400" dirty="0"/>
          </a:p>
        </p:txBody>
      </p:sp>
      <p:sp>
        <p:nvSpPr>
          <p:cNvPr id="5" name="İçerik Yer Tutucusu 2"/>
          <p:cNvSpPr txBox="1">
            <a:spLocks/>
          </p:cNvSpPr>
          <p:nvPr/>
        </p:nvSpPr>
        <p:spPr>
          <a:xfrm>
            <a:off x="4707254" y="1772816"/>
            <a:ext cx="3537154" cy="4464496"/>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tr-TR" b="1" dirty="0" smtClean="0"/>
              <a:t>Fitopatoloji Anabilim Dalı</a:t>
            </a:r>
          </a:p>
          <a:p>
            <a:pPr marL="0" indent="0">
              <a:buFont typeface="Wingdings"/>
              <a:buNone/>
            </a:pPr>
            <a:r>
              <a:rPr lang="tr-TR" dirty="0" smtClean="0"/>
              <a:t>1) Bakteriyoloji</a:t>
            </a:r>
          </a:p>
          <a:p>
            <a:pPr marL="0" indent="0">
              <a:buFont typeface="Wingdings"/>
              <a:buNone/>
            </a:pPr>
            <a:r>
              <a:rPr lang="tr-TR" dirty="0" smtClean="0"/>
              <a:t>2) </a:t>
            </a:r>
            <a:r>
              <a:rPr lang="tr-TR" dirty="0" err="1" smtClean="0"/>
              <a:t>Biyoteknoloji</a:t>
            </a:r>
            <a:endParaRPr lang="tr-TR" dirty="0" smtClean="0"/>
          </a:p>
          <a:p>
            <a:pPr marL="0" indent="0">
              <a:buFont typeface="Wingdings"/>
              <a:buNone/>
            </a:pPr>
            <a:r>
              <a:rPr lang="tr-TR" dirty="0" smtClean="0"/>
              <a:t>3) </a:t>
            </a:r>
            <a:r>
              <a:rPr lang="tr-TR" dirty="0" err="1" smtClean="0"/>
              <a:t>Herboloji</a:t>
            </a:r>
            <a:endParaRPr lang="tr-TR" dirty="0" smtClean="0"/>
          </a:p>
          <a:p>
            <a:pPr marL="0" indent="0">
              <a:buFont typeface="Wingdings"/>
              <a:buNone/>
            </a:pPr>
            <a:r>
              <a:rPr lang="tr-TR" dirty="0" smtClean="0"/>
              <a:t>4) Mikoloji</a:t>
            </a:r>
          </a:p>
          <a:p>
            <a:pPr marL="0" indent="0">
              <a:buFont typeface="Wingdings"/>
              <a:buNone/>
            </a:pPr>
            <a:r>
              <a:rPr lang="tr-TR" dirty="0" smtClean="0"/>
              <a:t>5) </a:t>
            </a:r>
            <a:r>
              <a:rPr lang="tr-TR" dirty="0" err="1" smtClean="0"/>
              <a:t>Turunçgil</a:t>
            </a:r>
            <a:r>
              <a:rPr lang="tr-TR" dirty="0" smtClean="0"/>
              <a:t> virüsleri</a:t>
            </a:r>
          </a:p>
          <a:p>
            <a:pPr marL="0" indent="0">
              <a:buFont typeface="Wingdings"/>
              <a:buNone/>
            </a:pPr>
            <a:r>
              <a:rPr lang="tr-TR" dirty="0" smtClean="0"/>
              <a:t>6) Viroloji</a:t>
            </a:r>
            <a:endParaRPr lang="en-US" dirty="0"/>
          </a:p>
        </p:txBody>
      </p:sp>
      <p:sp>
        <p:nvSpPr>
          <p:cNvPr id="6" name="Dikdörtgen 5"/>
          <p:cNvSpPr/>
          <p:nvPr/>
        </p:nvSpPr>
        <p:spPr>
          <a:xfrm>
            <a:off x="1691680" y="188640"/>
            <a:ext cx="4320480" cy="523220"/>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2800" b="1" dirty="0" smtClean="0">
                <a:ln/>
                <a:solidFill>
                  <a:srgbClr val="00B050"/>
                </a:solidFill>
              </a:rPr>
              <a:t>LABORATUVARLAR</a:t>
            </a:r>
            <a:endParaRPr lang="tr-TR" sz="2800" b="1" dirty="0">
              <a:ln/>
              <a:solidFill>
                <a:srgbClr val="00B050"/>
              </a:solidFill>
            </a:endParaRPr>
          </a:p>
        </p:txBody>
      </p:sp>
    </p:spTree>
    <p:extLst>
      <p:ext uri="{BB962C8B-B14F-4D97-AF65-F5344CB8AC3E}">
        <p14:creationId xmlns:p14="http://schemas.microsoft.com/office/powerpoint/2010/main" val="1993809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NADIDEE\Desktop\lablar foto\DSCN6276.JPG"/>
          <p:cNvPicPr>
            <a:picLocks noGrp="1" noChangeAspect="1" noChangeArrowheads="1"/>
          </p:cNvPicPr>
          <p:nvPr>
            <p:ph idx="1"/>
          </p:nvPr>
        </p:nvPicPr>
        <p:blipFill>
          <a:blip r:embed="rId2" cstate="print"/>
          <a:srcRect/>
          <a:stretch>
            <a:fillRect/>
          </a:stretch>
        </p:blipFill>
        <p:spPr bwMode="auto">
          <a:xfrm>
            <a:off x="467544" y="947629"/>
            <a:ext cx="8208912" cy="5724639"/>
          </a:xfrm>
          <a:prstGeom prst="rect">
            <a:avLst/>
          </a:prstGeom>
          <a:noFill/>
        </p:spPr>
      </p:pic>
      <p:sp>
        <p:nvSpPr>
          <p:cNvPr id="12" name="11 Dikdörtgen"/>
          <p:cNvSpPr/>
          <p:nvPr/>
        </p:nvSpPr>
        <p:spPr>
          <a:xfrm>
            <a:off x="1691680" y="116632"/>
            <a:ext cx="5806398" cy="830997"/>
          </a:xfrm>
          <a:prstGeom prst="rect">
            <a:avLst/>
          </a:prstGeom>
        </p:spPr>
        <p:txBody>
          <a:bodyPr wrap="none">
            <a:spAutoFit/>
          </a:bodyPr>
          <a:lstStyle/>
          <a:p>
            <a:r>
              <a:rPr lang="tr-TR" sz="4800" dirty="0" smtClean="0">
                <a:solidFill>
                  <a:schemeClr val="accent1">
                    <a:lumMod val="50000"/>
                  </a:schemeClr>
                </a:solidFill>
              </a:rPr>
              <a:t>Laboratuvarlarımız</a:t>
            </a:r>
            <a:endParaRPr lang="tr-TR" sz="4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DIDEE\Desktop\lablar foto\DSCN6296.JPG"/>
          <p:cNvPicPr>
            <a:picLocks noChangeAspect="1" noChangeArrowheads="1"/>
          </p:cNvPicPr>
          <p:nvPr/>
        </p:nvPicPr>
        <p:blipFill>
          <a:blip r:embed="rId2" cstate="print"/>
          <a:srcRect/>
          <a:stretch>
            <a:fillRect/>
          </a:stretch>
        </p:blipFill>
        <p:spPr bwMode="auto">
          <a:xfrm>
            <a:off x="323528" y="152635"/>
            <a:ext cx="8727206" cy="654540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DIDEE\Desktop\lablar foto\DSCN6333.JPG"/>
          <p:cNvPicPr>
            <a:picLocks noChangeAspect="1" noChangeArrowheads="1"/>
          </p:cNvPicPr>
          <p:nvPr/>
        </p:nvPicPr>
        <p:blipFill>
          <a:blip r:embed="rId2" cstate="print"/>
          <a:srcRect/>
          <a:stretch>
            <a:fillRect/>
          </a:stretch>
        </p:blipFill>
        <p:spPr bwMode="auto">
          <a:xfrm>
            <a:off x="233544" y="211162"/>
            <a:ext cx="8586928" cy="644019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6912768" cy="6336704"/>
          </a:xfrm>
        </p:spPr>
        <p:txBody>
          <a:bodyPr>
            <a:normAutofit/>
          </a:bodyPr>
          <a:lstStyle/>
          <a:p>
            <a:pPr marL="0" indent="0" algn="ctr">
              <a:lnSpc>
                <a:spcPct val="80000"/>
              </a:lnSpc>
              <a:buNone/>
              <a:defRPr/>
            </a:pPr>
            <a:r>
              <a:rPr lang="tr-TR" altLang="tr-TR" sz="2400" b="1" dirty="0" smtClean="0">
                <a:solidFill>
                  <a:schemeClr val="accent5">
                    <a:lumMod val="60000"/>
                    <a:lumOff val="40000"/>
                  </a:schemeClr>
                </a:solidFill>
              </a:rPr>
              <a:t>Bölümümüzün Ülke </a:t>
            </a:r>
            <a:r>
              <a:rPr lang="tr-TR" altLang="tr-TR" sz="2400" b="1" dirty="0">
                <a:solidFill>
                  <a:schemeClr val="accent5">
                    <a:lumMod val="60000"/>
                    <a:lumOff val="40000"/>
                  </a:schemeClr>
                </a:solidFill>
              </a:rPr>
              <a:t>Tarımına ve Çukurova Bölgesine Yaptığı Katkılar</a:t>
            </a:r>
          </a:p>
          <a:p>
            <a:pPr algn="ctr">
              <a:lnSpc>
                <a:spcPct val="80000"/>
              </a:lnSpc>
              <a:buNone/>
              <a:defRPr/>
            </a:pPr>
            <a:endParaRPr lang="tr-TR" altLang="tr-TR" sz="2400" dirty="0"/>
          </a:p>
          <a:p>
            <a:pPr algn="just">
              <a:defRPr/>
            </a:pPr>
            <a:r>
              <a:rPr lang="tr-TR" altLang="tr-TR" sz="2400" dirty="0"/>
              <a:t>Bitki koruma bölümü kurulduğundan bu güne Çukurova bölgesinde karşılaşılan bitki sağlığı konusundaki sorunları çözmeyi ilke edinmiştir. Bu sorunları çözmek için TUBİTAK, DPT gibi </a:t>
            </a:r>
            <a:r>
              <a:rPr lang="tr-TR" altLang="tr-TR" sz="2400" dirty="0" smtClean="0"/>
              <a:t>kurumlarla yaptığı çok </a:t>
            </a:r>
            <a:r>
              <a:rPr lang="tr-TR" altLang="tr-TR" sz="2400" dirty="0"/>
              <a:t>sayıda </a:t>
            </a:r>
            <a:r>
              <a:rPr lang="tr-TR" altLang="tr-TR" sz="2400" dirty="0" smtClean="0"/>
              <a:t>ulusal projeler gerçekleştirmiş, uluslararası projelerde </a:t>
            </a:r>
            <a:r>
              <a:rPr lang="tr-TR" altLang="tr-TR" sz="2400" dirty="0"/>
              <a:t>sunarak başarıyla bu </a:t>
            </a:r>
            <a:r>
              <a:rPr lang="tr-TR" altLang="tr-TR" sz="2400" dirty="0" smtClean="0"/>
              <a:t>projelerini </a:t>
            </a:r>
            <a:r>
              <a:rPr lang="tr-TR" altLang="tr-TR" sz="2400" dirty="0"/>
              <a:t>tamamlamıştır. Bu projelerin sonuçlarını gerek ulusal gerekse </a:t>
            </a:r>
            <a:r>
              <a:rPr lang="tr-TR" altLang="tr-TR" sz="2400" dirty="0" smtClean="0"/>
              <a:t>uluslararası </a:t>
            </a:r>
            <a:r>
              <a:rPr lang="tr-TR" altLang="tr-TR" sz="2400" dirty="0"/>
              <a:t>dergilerde, sempozyumlarda ve kongrelerde yayınlayarak bilim dünyasına ve Türkiye ekonomisine önemli katkılarda bulunmuştur.</a:t>
            </a:r>
          </a:p>
          <a:p>
            <a:endParaRPr lang="en-US" sz="2400" dirty="0"/>
          </a:p>
        </p:txBody>
      </p:sp>
    </p:spTree>
    <p:extLst>
      <p:ext uri="{BB962C8B-B14F-4D97-AF65-F5344CB8AC3E}">
        <p14:creationId xmlns:p14="http://schemas.microsoft.com/office/powerpoint/2010/main" val="193501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1224136" cy="5400600"/>
          </a:xfrm>
        </p:spPr>
        <p:txBody>
          <a:bodyPr vert="wordArtVert">
            <a:normAutofit fontScale="90000"/>
          </a:bodyPr>
          <a:lstStyle/>
          <a:p>
            <a:pPr algn="ctr"/>
            <a:r>
              <a:rPr lang="tr-TR" b="1" dirty="0" smtClean="0">
                <a:latin typeface="Times New Roman" pitchFamily="18" charset="0"/>
                <a:cs typeface="Times New Roman" pitchFamily="18" charset="0"/>
              </a:rPr>
              <a:t>İŞ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OLANAKLARI</a:t>
            </a:r>
            <a:endParaRPr lang="en-US" b="1" dirty="0">
              <a:latin typeface="Times New Roman" pitchFamily="18" charset="0"/>
              <a:cs typeface="Times New Roman" pitchFamily="18" charset="0"/>
            </a:endParaRPr>
          </a:p>
        </p:txBody>
      </p:sp>
      <p:sp>
        <p:nvSpPr>
          <p:cNvPr id="3" name="İçerik Yer Tutucusu 2"/>
          <p:cNvSpPr>
            <a:spLocks noGrp="1"/>
          </p:cNvSpPr>
          <p:nvPr>
            <p:ph idx="1"/>
          </p:nvPr>
        </p:nvSpPr>
        <p:spPr>
          <a:xfrm>
            <a:off x="2267744" y="332656"/>
            <a:ext cx="7164288" cy="6525344"/>
          </a:xfrm>
        </p:spPr>
        <p:txBody>
          <a:bodyPr>
            <a:noAutofit/>
          </a:bodyPr>
          <a:lstStyle/>
          <a:p>
            <a:pPr indent="-432000" algn="just">
              <a:spcBef>
                <a:spcPts val="600"/>
              </a:spcBef>
            </a:pPr>
            <a:r>
              <a:rPr lang="tr-TR" b="1" dirty="0">
                <a:solidFill>
                  <a:schemeClr val="accent5">
                    <a:lumMod val="75000"/>
                  </a:schemeClr>
                </a:solidFill>
              </a:rPr>
              <a:t>Tarım Bakanlığı, </a:t>
            </a:r>
            <a:endParaRPr lang="tr-TR" b="1" dirty="0" smtClean="0">
              <a:solidFill>
                <a:schemeClr val="accent5">
                  <a:lumMod val="75000"/>
                </a:schemeClr>
              </a:solidFill>
            </a:endParaRPr>
          </a:p>
          <a:p>
            <a:pPr indent="-432000" algn="just">
              <a:spcBef>
                <a:spcPts val="600"/>
              </a:spcBef>
            </a:pPr>
            <a:r>
              <a:rPr lang="tr-TR" b="1" dirty="0" smtClean="0">
                <a:solidFill>
                  <a:srgbClr val="00B050"/>
                </a:solidFill>
              </a:rPr>
              <a:t>Tarım İl/İlçe </a:t>
            </a:r>
            <a:r>
              <a:rPr lang="tr-TR" b="1" dirty="0">
                <a:solidFill>
                  <a:srgbClr val="00B050"/>
                </a:solidFill>
              </a:rPr>
              <a:t>Müdürlüğü- </a:t>
            </a:r>
            <a:endParaRPr lang="tr-TR" b="1" dirty="0" smtClean="0">
              <a:solidFill>
                <a:srgbClr val="00B050"/>
              </a:solidFill>
            </a:endParaRPr>
          </a:p>
          <a:p>
            <a:pPr indent="-432000" algn="just">
              <a:spcBef>
                <a:spcPts val="600"/>
              </a:spcBef>
            </a:pPr>
            <a:r>
              <a:rPr lang="tr-TR" b="1" dirty="0" smtClean="0">
                <a:solidFill>
                  <a:schemeClr val="accent5">
                    <a:lumMod val="75000"/>
                  </a:schemeClr>
                </a:solidFill>
              </a:rPr>
              <a:t>Bitki </a:t>
            </a:r>
            <a:r>
              <a:rPr lang="tr-TR" b="1" dirty="0">
                <a:solidFill>
                  <a:schemeClr val="accent5">
                    <a:lumMod val="75000"/>
                  </a:schemeClr>
                </a:solidFill>
              </a:rPr>
              <a:t>Koruma Şube Müdürlüğü </a:t>
            </a:r>
            <a:endParaRPr lang="tr-TR" b="1" dirty="0" smtClean="0">
              <a:solidFill>
                <a:schemeClr val="accent5">
                  <a:lumMod val="75000"/>
                </a:schemeClr>
              </a:solidFill>
            </a:endParaRPr>
          </a:p>
          <a:p>
            <a:pPr marL="0" indent="0" algn="just">
              <a:spcBef>
                <a:spcPts val="600"/>
              </a:spcBef>
              <a:buNone/>
            </a:pPr>
            <a:r>
              <a:rPr lang="tr-TR" b="1" dirty="0" smtClean="0"/>
              <a:t>	</a:t>
            </a:r>
            <a:r>
              <a:rPr lang="tr-TR" b="1" dirty="0" smtClean="0">
                <a:solidFill>
                  <a:schemeClr val="accent5">
                    <a:lumMod val="75000"/>
                  </a:schemeClr>
                </a:solidFill>
              </a:rPr>
              <a:t>(</a:t>
            </a:r>
            <a:r>
              <a:rPr lang="tr-TR" b="1" dirty="0">
                <a:solidFill>
                  <a:schemeClr val="accent5">
                    <a:lumMod val="75000"/>
                  </a:schemeClr>
                </a:solidFill>
              </a:rPr>
              <a:t>İç karantina dahil),</a:t>
            </a:r>
            <a:r>
              <a:rPr lang="tr-TR" dirty="0">
                <a:solidFill>
                  <a:schemeClr val="accent5">
                    <a:lumMod val="75000"/>
                  </a:schemeClr>
                </a:solidFill>
              </a:rPr>
              <a:t> </a:t>
            </a:r>
            <a:endParaRPr lang="tr-TR" dirty="0" smtClean="0">
              <a:solidFill>
                <a:schemeClr val="accent5">
                  <a:lumMod val="75000"/>
                </a:schemeClr>
              </a:solidFill>
            </a:endParaRPr>
          </a:p>
          <a:p>
            <a:pPr indent="-432000" algn="just">
              <a:spcBef>
                <a:spcPts val="600"/>
              </a:spcBef>
            </a:pPr>
            <a:r>
              <a:rPr lang="tr-TR" b="1" dirty="0" smtClean="0">
                <a:solidFill>
                  <a:srgbClr val="00B050"/>
                </a:solidFill>
              </a:rPr>
              <a:t>Karantina </a:t>
            </a:r>
            <a:r>
              <a:rPr lang="tr-TR" b="1" dirty="0">
                <a:solidFill>
                  <a:srgbClr val="00B050"/>
                </a:solidFill>
              </a:rPr>
              <a:t>Müdürlüğü </a:t>
            </a:r>
            <a:endParaRPr lang="tr-TR" b="1" dirty="0" smtClean="0">
              <a:solidFill>
                <a:srgbClr val="00B050"/>
              </a:solidFill>
            </a:endParaRPr>
          </a:p>
          <a:p>
            <a:pPr marL="0" indent="0" algn="just">
              <a:spcBef>
                <a:spcPts val="600"/>
              </a:spcBef>
              <a:buNone/>
            </a:pPr>
            <a:r>
              <a:rPr lang="tr-TR" b="1" dirty="0" smtClean="0">
                <a:solidFill>
                  <a:srgbClr val="00B050"/>
                </a:solidFill>
              </a:rPr>
              <a:t>	(</a:t>
            </a:r>
            <a:r>
              <a:rPr lang="tr-TR" b="1" dirty="0">
                <a:solidFill>
                  <a:srgbClr val="00B050"/>
                </a:solidFill>
              </a:rPr>
              <a:t>Dış karantina- İhraç ve ithal edilen ürünler),</a:t>
            </a:r>
            <a:r>
              <a:rPr lang="tr-TR" dirty="0">
                <a:solidFill>
                  <a:srgbClr val="00B050"/>
                </a:solidFill>
              </a:rPr>
              <a:t> </a:t>
            </a:r>
            <a:endParaRPr lang="tr-TR" dirty="0" smtClean="0">
              <a:solidFill>
                <a:srgbClr val="00B050"/>
              </a:solidFill>
            </a:endParaRPr>
          </a:p>
          <a:p>
            <a:pPr indent="-432000" algn="just">
              <a:spcBef>
                <a:spcPts val="600"/>
              </a:spcBef>
            </a:pPr>
            <a:r>
              <a:rPr lang="tr-TR" b="1" dirty="0" smtClean="0">
                <a:solidFill>
                  <a:schemeClr val="accent5">
                    <a:lumMod val="75000"/>
                  </a:schemeClr>
                </a:solidFill>
              </a:rPr>
              <a:t>Araştırma Enstitüleri-</a:t>
            </a:r>
          </a:p>
          <a:p>
            <a:pPr indent="-432000" algn="just">
              <a:spcBef>
                <a:spcPts val="600"/>
              </a:spcBef>
            </a:pPr>
            <a:r>
              <a:rPr lang="tr-TR" b="1" dirty="0" smtClean="0">
                <a:solidFill>
                  <a:srgbClr val="00B050"/>
                </a:solidFill>
              </a:rPr>
              <a:t>Bölge </a:t>
            </a:r>
            <a:r>
              <a:rPr lang="tr-TR" b="1" dirty="0">
                <a:solidFill>
                  <a:srgbClr val="00B050"/>
                </a:solidFill>
              </a:rPr>
              <a:t>Zirai Mücadele Araştırma Enstitüleri, </a:t>
            </a:r>
            <a:endParaRPr lang="tr-TR" b="1" dirty="0" smtClean="0">
              <a:solidFill>
                <a:srgbClr val="00B050"/>
              </a:solidFill>
            </a:endParaRPr>
          </a:p>
          <a:p>
            <a:pPr indent="-432000" algn="just">
              <a:spcBef>
                <a:spcPts val="600"/>
              </a:spcBef>
            </a:pPr>
            <a:r>
              <a:rPr lang="tr-TR" b="1" dirty="0" smtClean="0">
                <a:solidFill>
                  <a:schemeClr val="accent5">
                    <a:lumMod val="75000"/>
                  </a:schemeClr>
                </a:solidFill>
              </a:rPr>
              <a:t>Tarımsal </a:t>
            </a:r>
            <a:r>
              <a:rPr lang="tr-TR" b="1" dirty="0">
                <a:solidFill>
                  <a:schemeClr val="accent5">
                    <a:lumMod val="75000"/>
                  </a:schemeClr>
                </a:solidFill>
              </a:rPr>
              <a:t>Araştırma Enstitüleri</a:t>
            </a:r>
            <a:r>
              <a:rPr lang="tr-TR" dirty="0">
                <a:solidFill>
                  <a:schemeClr val="accent5">
                    <a:lumMod val="75000"/>
                  </a:schemeClr>
                </a:solidFill>
              </a:rPr>
              <a:t>, </a:t>
            </a:r>
            <a:endParaRPr lang="tr-TR" dirty="0" smtClean="0">
              <a:solidFill>
                <a:schemeClr val="accent5">
                  <a:lumMod val="75000"/>
                </a:schemeClr>
              </a:solidFill>
            </a:endParaRPr>
          </a:p>
          <a:p>
            <a:pPr indent="-432000" algn="just">
              <a:spcBef>
                <a:spcPts val="600"/>
              </a:spcBef>
            </a:pPr>
            <a:r>
              <a:rPr lang="tr-TR" b="1" dirty="0" smtClean="0">
                <a:solidFill>
                  <a:srgbClr val="00B050"/>
                </a:solidFill>
              </a:rPr>
              <a:t>Ziraat Fakülteleri </a:t>
            </a:r>
            <a:r>
              <a:rPr lang="tr-TR" b="1" dirty="0">
                <a:solidFill>
                  <a:srgbClr val="00B050"/>
                </a:solidFill>
              </a:rPr>
              <a:t>Bitki Koruma Bölümleri</a:t>
            </a:r>
            <a:r>
              <a:rPr lang="tr-TR" dirty="0">
                <a:solidFill>
                  <a:srgbClr val="00B050"/>
                </a:solidFill>
              </a:rPr>
              <a:t>, </a:t>
            </a:r>
            <a:endParaRPr lang="tr-TR" dirty="0" smtClean="0">
              <a:solidFill>
                <a:srgbClr val="00B050"/>
              </a:solidFill>
            </a:endParaRPr>
          </a:p>
          <a:p>
            <a:pPr indent="-432000" algn="just">
              <a:spcBef>
                <a:spcPts val="600"/>
              </a:spcBef>
            </a:pPr>
            <a:r>
              <a:rPr lang="tr-TR" b="1" dirty="0" smtClean="0">
                <a:solidFill>
                  <a:schemeClr val="accent5">
                    <a:lumMod val="75000"/>
                  </a:schemeClr>
                </a:solidFill>
              </a:rPr>
              <a:t>Zirai </a:t>
            </a:r>
            <a:r>
              <a:rPr lang="tr-TR" b="1" dirty="0">
                <a:solidFill>
                  <a:schemeClr val="accent5">
                    <a:lumMod val="75000"/>
                  </a:schemeClr>
                </a:solidFill>
              </a:rPr>
              <a:t>İlaç Firmaları</a:t>
            </a:r>
            <a:r>
              <a:rPr lang="tr-TR" dirty="0">
                <a:solidFill>
                  <a:schemeClr val="accent5">
                    <a:lumMod val="75000"/>
                  </a:schemeClr>
                </a:solidFill>
              </a:rPr>
              <a:t>, </a:t>
            </a:r>
            <a:endParaRPr lang="tr-TR" dirty="0" smtClean="0">
              <a:solidFill>
                <a:schemeClr val="accent5">
                  <a:lumMod val="75000"/>
                </a:schemeClr>
              </a:solidFill>
            </a:endParaRPr>
          </a:p>
          <a:p>
            <a:pPr indent="-432000" algn="just">
              <a:spcBef>
                <a:spcPts val="600"/>
              </a:spcBef>
            </a:pPr>
            <a:r>
              <a:rPr lang="tr-TR" b="1" dirty="0" smtClean="0">
                <a:solidFill>
                  <a:srgbClr val="00B050"/>
                </a:solidFill>
              </a:rPr>
              <a:t>Tohum </a:t>
            </a:r>
            <a:r>
              <a:rPr lang="tr-TR" b="1" dirty="0">
                <a:solidFill>
                  <a:srgbClr val="00B050"/>
                </a:solidFill>
              </a:rPr>
              <a:t>Üretim Şirketleri</a:t>
            </a:r>
            <a:r>
              <a:rPr lang="tr-TR" dirty="0">
                <a:solidFill>
                  <a:srgbClr val="00B050"/>
                </a:solidFill>
              </a:rPr>
              <a:t>, </a:t>
            </a:r>
            <a:endParaRPr lang="tr-TR" dirty="0" smtClean="0">
              <a:solidFill>
                <a:srgbClr val="00B050"/>
              </a:solidFill>
            </a:endParaRPr>
          </a:p>
          <a:p>
            <a:pPr indent="-432000" algn="just">
              <a:spcBef>
                <a:spcPts val="600"/>
              </a:spcBef>
            </a:pPr>
            <a:r>
              <a:rPr lang="tr-TR" b="1" dirty="0" smtClean="0">
                <a:solidFill>
                  <a:schemeClr val="accent5">
                    <a:lumMod val="75000"/>
                  </a:schemeClr>
                </a:solidFill>
              </a:rPr>
              <a:t>Böcek </a:t>
            </a:r>
            <a:r>
              <a:rPr lang="tr-TR" b="1" dirty="0">
                <a:solidFill>
                  <a:schemeClr val="accent5">
                    <a:lumMod val="75000"/>
                  </a:schemeClr>
                </a:solidFill>
              </a:rPr>
              <a:t>üretim şirketleri-Biyolojik mücadele</a:t>
            </a:r>
            <a:r>
              <a:rPr lang="tr-TR" dirty="0">
                <a:solidFill>
                  <a:schemeClr val="accent5">
                    <a:lumMod val="75000"/>
                  </a:schemeClr>
                </a:solidFill>
              </a:rPr>
              <a:t>, </a:t>
            </a:r>
            <a:endParaRPr lang="tr-TR" dirty="0" smtClean="0">
              <a:solidFill>
                <a:schemeClr val="accent5">
                  <a:lumMod val="75000"/>
                </a:schemeClr>
              </a:solidFill>
            </a:endParaRPr>
          </a:p>
          <a:p>
            <a:pPr indent="-432000" algn="just">
              <a:spcBef>
                <a:spcPts val="600"/>
              </a:spcBef>
            </a:pPr>
            <a:r>
              <a:rPr lang="tr-TR" b="1" dirty="0" smtClean="0">
                <a:solidFill>
                  <a:srgbClr val="00B050"/>
                </a:solidFill>
              </a:rPr>
              <a:t>İlaçlama </a:t>
            </a:r>
            <a:r>
              <a:rPr lang="tr-TR" b="1" dirty="0">
                <a:solidFill>
                  <a:srgbClr val="00B050"/>
                </a:solidFill>
              </a:rPr>
              <a:t>Şirketleri- </a:t>
            </a:r>
            <a:endParaRPr lang="tr-TR" b="1" dirty="0" smtClean="0">
              <a:solidFill>
                <a:srgbClr val="00B050"/>
              </a:solidFill>
            </a:endParaRPr>
          </a:p>
          <a:p>
            <a:pPr indent="-432000" algn="just">
              <a:spcBef>
                <a:spcPts val="600"/>
              </a:spcBef>
            </a:pPr>
            <a:r>
              <a:rPr lang="tr-TR" b="1" dirty="0" smtClean="0">
                <a:solidFill>
                  <a:schemeClr val="accent5">
                    <a:lumMod val="75000"/>
                  </a:schemeClr>
                </a:solidFill>
              </a:rPr>
              <a:t>Çevre </a:t>
            </a:r>
            <a:r>
              <a:rPr lang="tr-TR" b="1" dirty="0">
                <a:solidFill>
                  <a:schemeClr val="accent5">
                    <a:lumMod val="75000"/>
                  </a:schemeClr>
                </a:solidFill>
              </a:rPr>
              <a:t>Sağlığı İlaçlaması</a:t>
            </a:r>
            <a:r>
              <a:rPr lang="tr-TR" dirty="0">
                <a:solidFill>
                  <a:schemeClr val="accent5">
                    <a:lumMod val="75000"/>
                  </a:schemeClr>
                </a:solidFill>
              </a:rPr>
              <a:t>, </a:t>
            </a:r>
            <a:endParaRPr lang="tr-TR" dirty="0" smtClean="0">
              <a:solidFill>
                <a:schemeClr val="accent5">
                  <a:lumMod val="75000"/>
                </a:schemeClr>
              </a:solidFill>
            </a:endParaRPr>
          </a:p>
          <a:p>
            <a:pPr indent="-432000" algn="just">
              <a:spcBef>
                <a:spcPts val="600"/>
              </a:spcBef>
            </a:pPr>
            <a:r>
              <a:rPr lang="tr-TR" b="1" dirty="0" smtClean="0">
                <a:solidFill>
                  <a:srgbClr val="00B050"/>
                </a:solidFill>
              </a:rPr>
              <a:t>Tarımsal </a:t>
            </a:r>
            <a:r>
              <a:rPr lang="tr-TR" b="1" dirty="0">
                <a:solidFill>
                  <a:srgbClr val="00B050"/>
                </a:solidFill>
              </a:rPr>
              <a:t>Danışmanlık Şirketleri</a:t>
            </a:r>
            <a:r>
              <a:rPr lang="tr-TR" dirty="0">
                <a:solidFill>
                  <a:srgbClr val="00B050"/>
                </a:solidFill>
              </a:rPr>
              <a:t>, </a:t>
            </a:r>
            <a:endParaRPr lang="tr-TR" dirty="0" smtClean="0">
              <a:solidFill>
                <a:srgbClr val="00B050"/>
              </a:solidFill>
            </a:endParaRPr>
          </a:p>
          <a:p>
            <a:pPr indent="-432000" algn="just">
              <a:spcBef>
                <a:spcPts val="600"/>
              </a:spcBef>
            </a:pPr>
            <a:r>
              <a:rPr lang="tr-TR" b="1" dirty="0" smtClean="0">
                <a:solidFill>
                  <a:srgbClr val="C00000"/>
                </a:solidFill>
              </a:rPr>
              <a:t>Özel </a:t>
            </a:r>
            <a:r>
              <a:rPr lang="tr-TR" b="1" dirty="0">
                <a:solidFill>
                  <a:srgbClr val="C00000"/>
                </a:solidFill>
              </a:rPr>
              <a:t>Çiftlikler ve Seralarda İş Olanağı</a:t>
            </a:r>
            <a:r>
              <a:rPr lang="tr-TR" dirty="0"/>
              <a:t>, </a:t>
            </a:r>
            <a:endParaRPr lang="tr-TR" dirty="0" smtClean="0">
              <a:solidFill>
                <a:schemeClr val="accent5">
                  <a:lumMod val="75000"/>
                </a:schemeClr>
              </a:solidFill>
            </a:endParaRPr>
          </a:p>
          <a:p>
            <a:pPr indent="-432000" algn="just">
              <a:spcBef>
                <a:spcPts val="600"/>
              </a:spcBef>
            </a:pPr>
            <a:r>
              <a:rPr lang="tr-TR" b="1" dirty="0" smtClean="0">
                <a:solidFill>
                  <a:srgbClr val="00B050"/>
                </a:solidFill>
              </a:rPr>
              <a:t>İlaç </a:t>
            </a:r>
            <a:r>
              <a:rPr lang="tr-TR" b="1" dirty="0">
                <a:solidFill>
                  <a:srgbClr val="00B050"/>
                </a:solidFill>
              </a:rPr>
              <a:t>Bayii Açmak</a:t>
            </a:r>
            <a:r>
              <a:rPr lang="tr-TR" dirty="0" smtClean="0">
                <a:solidFill>
                  <a:srgbClr val="00B050"/>
                </a:solidFill>
              </a:rPr>
              <a:t>.</a:t>
            </a:r>
            <a:endParaRPr lang="en-US" dirty="0">
              <a:solidFill>
                <a:srgbClr val="00B050"/>
              </a:solidFill>
            </a:endParaRPr>
          </a:p>
        </p:txBody>
      </p:sp>
    </p:spTree>
    <p:extLst>
      <p:ext uri="{BB962C8B-B14F-4D97-AF65-F5344CB8AC3E}">
        <p14:creationId xmlns:p14="http://schemas.microsoft.com/office/powerpoint/2010/main" val="409411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98646592"/>
              </p:ext>
            </p:extLst>
          </p:nvPr>
        </p:nvGraphicFramePr>
        <p:xfrm>
          <a:off x="683568" y="1268760"/>
          <a:ext cx="6384031" cy="4521200"/>
        </p:xfrm>
        <a:graphic>
          <a:graphicData uri="http://schemas.openxmlformats.org/drawingml/2006/table">
            <a:tbl>
              <a:tblPr firstRow="1" bandRow="1">
                <a:tableStyleId>{5C22544A-7EE6-4342-B048-85BDC9FD1C3A}</a:tableStyleId>
              </a:tblPr>
              <a:tblGrid>
                <a:gridCol w="2592287">
                  <a:extLst>
                    <a:ext uri="{9D8B030D-6E8A-4147-A177-3AD203B41FA5}">
                      <a16:colId xmlns:a16="http://schemas.microsoft.com/office/drawing/2014/main" val="1164245909"/>
                    </a:ext>
                  </a:extLst>
                </a:gridCol>
                <a:gridCol w="1663734">
                  <a:extLst>
                    <a:ext uri="{9D8B030D-6E8A-4147-A177-3AD203B41FA5}">
                      <a16:colId xmlns:a16="http://schemas.microsoft.com/office/drawing/2014/main" val="1800838450"/>
                    </a:ext>
                  </a:extLst>
                </a:gridCol>
                <a:gridCol w="2128010">
                  <a:extLst>
                    <a:ext uri="{9D8B030D-6E8A-4147-A177-3AD203B41FA5}">
                      <a16:colId xmlns:a16="http://schemas.microsoft.com/office/drawing/2014/main" val="1020397459"/>
                    </a:ext>
                  </a:extLst>
                </a:gridCol>
              </a:tblGrid>
              <a:tr h="657791">
                <a:tc>
                  <a:txBody>
                    <a:bodyPr/>
                    <a:lstStyle/>
                    <a:p>
                      <a:endParaRPr lang="tr-T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800" u="none" strike="noStrike" dirty="0" smtClean="0">
                          <a:effectLst/>
                        </a:rPr>
                        <a:t>Öğretim Üyesi</a:t>
                      </a:r>
                      <a:endParaRPr lang="tr-TR" sz="1800" b="0" i="0" u="none" strike="noStrike" dirty="0" smtClean="0">
                        <a:solidFill>
                          <a:srgbClr val="000000"/>
                        </a:solidFill>
                        <a:effectLst/>
                        <a:latin typeface="Calibri" panose="020F0502020204030204" pitchFamily="34" charset="0"/>
                      </a:endParaRPr>
                    </a:p>
                    <a:p>
                      <a:pPr algn="ctr"/>
                      <a:endParaRPr lang="tr-TR" dirty="0"/>
                    </a:p>
                  </a:txBody>
                  <a:tcPr/>
                </a:tc>
                <a:tc>
                  <a:txBody>
                    <a:bodyPr/>
                    <a:lstStyle/>
                    <a:p>
                      <a:pPr algn="ctr"/>
                      <a:r>
                        <a:rPr lang="tr-TR" sz="1800" u="none" strike="noStrike" dirty="0" smtClean="0">
                          <a:effectLst/>
                        </a:rPr>
                        <a:t>Araştırma Görevlisi</a:t>
                      </a:r>
                      <a:endParaRPr lang="tr-TR" dirty="0"/>
                    </a:p>
                  </a:txBody>
                  <a:tcPr/>
                </a:tc>
                <a:extLst>
                  <a:ext uri="{0D108BD9-81ED-4DB2-BD59-A6C34878D82A}">
                    <a16:rowId xmlns:a16="http://schemas.microsoft.com/office/drawing/2014/main" val="9464553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u="none" strike="noStrike" dirty="0" smtClean="0">
                          <a:solidFill>
                            <a:schemeClr val="accent2">
                              <a:lumMod val="50000"/>
                            </a:schemeClr>
                          </a:solidFill>
                          <a:effectLst/>
                        </a:rPr>
                        <a:t>Akaroloji</a:t>
                      </a:r>
                      <a:endParaRPr lang="tr-TR" u="none" dirty="0"/>
                    </a:p>
                  </a:txBody>
                  <a:tcPr/>
                </a:tc>
                <a:tc>
                  <a:txBody>
                    <a:bodyPr/>
                    <a:lstStyle/>
                    <a:p>
                      <a:pPr algn="ctr"/>
                      <a:r>
                        <a:rPr lang="tr-TR" dirty="0" smtClean="0"/>
                        <a:t>2</a:t>
                      </a:r>
                      <a:endParaRPr lang="tr-TR" dirty="0"/>
                    </a:p>
                  </a:txBody>
                  <a:tcPr/>
                </a:tc>
                <a:tc>
                  <a:txBody>
                    <a:bodyPr/>
                    <a:lstStyle/>
                    <a:p>
                      <a:pPr algn="ctr"/>
                      <a:r>
                        <a:rPr lang="tr-TR" dirty="0" smtClean="0"/>
                        <a:t>0</a:t>
                      </a:r>
                      <a:endParaRPr lang="tr-TR" dirty="0"/>
                    </a:p>
                  </a:txBody>
                  <a:tcPr/>
                </a:tc>
                <a:extLst>
                  <a:ext uri="{0D108BD9-81ED-4DB2-BD59-A6C34878D82A}">
                    <a16:rowId xmlns:a16="http://schemas.microsoft.com/office/drawing/2014/main" val="1302039101"/>
                  </a:ext>
                </a:extLst>
              </a:tr>
              <a:tr h="370840">
                <a:tc>
                  <a:txBody>
                    <a:bodyPr/>
                    <a:lstStyle/>
                    <a:p>
                      <a:r>
                        <a:rPr lang="tr-TR" dirty="0" smtClean="0"/>
                        <a:t>Biyolojik Mücadele</a:t>
                      </a:r>
                      <a:endParaRPr lang="tr-TR" dirty="0"/>
                    </a:p>
                  </a:txBody>
                  <a:tcPr/>
                </a:tc>
                <a:tc>
                  <a:txBody>
                    <a:bodyPr/>
                    <a:lstStyle/>
                    <a:p>
                      <a:pPr algn="ctr"/>
                      <a:r>
                        <a:rPr lang="tr-TR" dirty="0" smtClean="0"/>
                        <a:t>1</a:t>
                      </a:r>
                      <a:endParaRPr lang="tr-TR" dirty="0"/>
                    </a:p>
                  </a:txBody>
                  <a:tcPr/>
                </a:tc>
                <a:tc>
                  <a:txBody>
                    <a:bodyPr/>
                    <a:lstStyle/>
                    <a:p>
                      <a:pPr algn="ctr"/>
                      <a:r>
                        <a:rPr lang="tr-TR" dirty="0" smtClean="0"/>
                        <a:t>0</a:t>
                      </a:r>
                    </a:p>
                  </a:txBody>
                  <a:tcPr/>
                </a:tc>
                <a:extLst>
                  <a:ext uri="{0D108BD9-81ED-4DB2-BD59-A6C34878D82A}">
                    <a16:rowId xmlns:a16="http://schemas.microsoft.com/office/drawing/2014/main" val="175144011"/>
                  </a:ext>
                </a:extLst>
              </a:tr>
              <a:tr h="370840">
                <a:tc>
                  <a:txBody>
                    <a:bodyPr/>
                    <a:lstStyle/>
                    <a:p>
                      <a:r>
                        <a:rPr lang="tr-TR" dirty="0" smtClean="0"/>
                        <a:t>Böcek </a:t>
                      </a:r>
                      <a:r>
                        <a:rPr lang="tr-TR" dirty="0" err="1" smtClean="0"/>
                        <a:t>Biyoteknolojisi</a:t>
                      </a:r>
                      <a:endParaRPr lang="tr-TR" dirty="0"/>
                    </a:p>
                  </a:txBody>
                  <a:tcPr/>
                </a:tc>
                <a:tc>
                  <a:txBody>
                    <a:bodyPr/>
                    <a:lstStyle/>
                    <a:p>
                      <a:pPr algn="ctr"/>
                      <a:r>
                        <a:rPr lang="tr-TR" dirty="0" smtClean="0"/>
                        <a:t>1</a:t>
                      </a:r>
                      <a:endParaRPr lang="tr-TR" dirty="0"/>
                    </a:p>
                  </a:txBody>
                  <a:tcPr/>
                </a:tc>
                <a:tc>
                  <a:txBody>
                    <a:bodyPr/>
                    <a:lstStyle/>
                    <a:p>
                      <a:pPr algn="ctr"/>
                      <a:r>
                        <a:rPr lang="tr-TR" dirty="0" smtClean="0"/>
                        <a:t>0</a:t>
                      </a:r>
                      <a:endParaRPr lang="tr-TR" dirty="0"/>
                    </a:p>
                  </a:txBody>
                  <a:tcPr/>
                </a:tc>
                <a:extLst>
                  <a:ext uri="{0D108BD9-81ED-4DB2-BD59-A6C34878D82A}">
                    <a16:rowId xmlns:a16="http://schemas.microsoft.com/office/drawing/2014/main" val="1695405450"/>
                  </a:ext>
                </a:extLst>
              </a:tr>
              <a:tr h="370840">
                <a:tc>
                  <a:txBody>
                    <a:bodyPr/>
                    <a:lstStyle/>
                    <a:p>
                      <a:r>
                        <a:rPr lang="tr-TR" dirty="0" smtClean="0"/>
                        <a:t>Sebze zararlıları</a:t>
                      </a:r>
                      <a:endParaRPr lang="tr-TR" dirty="0"/>
                    </a:p>
                  </a:txBody>
                  <a:tcPr/>
                </a:tc>
                <a:tc>
                  <a:txBody>
                    <a:bodyPr/>
                    <a:lstStyle/>
                    <a:p>
                      <a:pPr algn="ctr"/>
                      <a:r>
                        <a:rPr lang="tr-TR" dirty="0" smtClean="0"/>
                        <a:t>1</a:t>
                      </a:r>
                      <a:endParaRPr lang="tr-TR" dirty="0"/>
                    </a:p>
                  </a:txBody>
                  <a:tcPr/>
                </a:tc>
                <a:tc>
                  <a:txBody>
                    <a:bodyPr/>
                    <a:lstStyle/>
                    <a:p>
                      <a:pPr algn="ctr"/>
                      <a:r>
                        <a:rPr lang="tr-TR" dirty="0" smtClean="0"/>
                        <a:t>0</a:t>
                      </a:r>
                      <a:endParaRPr lang="tr-TR" dirty="0"/>
                    </a:p>
                  </a:txBody>
                  <a:tcPr/>
                </a:tc>
                <a:extLst>
                  <a:ext uri="{0D108BD9-81ED-4DB2-BD59-A6C34878D82A}">
                    <a16:rowId xmlns:a16="http://schemas.microsoft.com/office/drawing/2014/main" val="4066014108"/>
                  </a:ext>
                </a:extLst>
              </a:tr>
              <a:tr h="370840">
                <a:tc>
                  <a:txBody>
                    <a:bodyPr/>
                    <a:lstStyle/>
                    <a:p>
                      <a:r>
                        <a:rPr lang="tr-TR" dirty="0" smtClean="0"/>
                        <a:t>Endüstri bitkisi zararlıları</a:t>
                      </a:r>
                      <a:endParaRPr lang="tr-TR" dirty="0"/>
                    </a:p>
                  </a:txBody>
                  <a:tcPr/>
                </a:tc>
                <a:tc>
                  <a:txBody>
                    <a:bodyPr/>
                    <a:lstStyle/>
                    <a:p>
                      <a:pPr algn="ctr"/>
                      <a:r>
                        <a:rPr lang="tr-TR" dirty="0" smtClean="0"/>
                        <a:t>1</a:t>
                      </a:r>
                      <a:endParaRPr lang="tr-TR" dirty="0"/>
                    </a:p>
                  </a:txBody>
                  <a:tcPr/>
                </a:tc>
                <a:tc>
                  <a:txBody>
                    <a:bodyPr/>
                    <a:lstStyle/>
                    <a:p>
                      <a:pPr algn="ctr"/>
                      <a:r>
                        <a:rPr lang="tr-TR" dirty="0" smtClean="0"/>
                        <a:t>1</a:t>
                      </a:r>
                      <a:endParaRPr lang="tr-TR" dirty="0"/>
                    </a:p>
                  </a:txBody>
                  <a:tcPr/>
                </a:tc>
                <a:extLst>
                  <a:ext uri="{0D108BD9-81ED-4DB2-BD59-A6C34878D82A}">
                    <a16:rowId xmlns:a16="http://schemas.microsoft.com/office/drawing/2014/main" val="2223612013"/>
                  </a:ext>
                </a:extLst>
              </a:tr>
              <a:tr h="370840">
                <a:tc>
                  <a:txBody>
                    <a:bodyPr/>
                    <a:lstStyle/>
                    <a:p>
                      <a:r>
                        <a:rPr lang="tr-TR" dirty="0" err="1" smtClean="0"/>
                        <a:t>Huhubat</a:t>
                      </a:r>
                      <a:r>
                        <a:rPr lang="tr-TR" baseline="0" dirty="0" smtClean="0"/>
                        <a:t> zararlıları</a:t>
                      </a:r>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extLst>
                  <a:ext uri="{0D108BD9-81ED-4DB2-BD59-A6C34878D82A}">
                    <a16:rowId xmlns:a16="http://schemas.microsoft.com/office/drawing/2014/main" val="3569451444"/>
                  </a:ext>
                </a:extLst>
              </a:tr>
              <a:tr h="370840">
                <a:tc>
                  <a:txBody>
                    <a:bodyPr/>
                    <a:lstStyle/>
                    <a:p>
                      <a:r>
                        <a:rPr lang="tr-TR" dirty="0" err="1" smtClean="0"/>
                        <a:t>Nematoloji</a:t>
                      </a:r>
                      <a:endParaRPr lang="tr-TR" dirty="0"/>
                    </a:p>
                  </a:txBody>
                  <a:tcPr/>
                </a:tc>
                <a:tc>
                  <a:txBody>
                    <a:bodyPr/>
                    <a:lstStyle/>
                    <a:p>
                      <a:pPr algn="ctr"/>
                      <a:r>
                        <a:rPr lang="tr-TR" dirty="0" smtClean="0"/>
                        <a:t>2</a:t>
                      </a:r>
                      <a:endParaRPr lang="tr-TR" dirty="0"/>
                    </a:p>
                  </a:txBody>
                  <a:tcPr/>
                </a:tc>
                <a:tc>
                  <a:txBody>
                    <a:bodyPr/>
                    <a:lstStyle/>
                    <a:p>
                      <a:pPr algn="ctr"/>
                      <a:r>
                        <a:rPr lang="tr-TR" dirty="0" smtClean="0"/>
                        <a:t>1</a:t>
                      </a:r>
                      <a:endParaRPr lang="tr-TR" dirty="0"/>
                    </a:p>
                  </a:txBody>
                  <a:tcPr/>
                </a:tc>
                <a:extLst>
                  <a:ext uri="{0D108BD9-81ED-4DB2-BD59-A6C34878D82A}">
                    <a16:rowId xmlns:a16="http://schemas.microsoft.com/office/drawing/2014/main" val="3468558640"/>
                  </a:ext>
                </a:extLst>
              </a:tr>
              <a:tr h="370840">
                <a:tc>
                  <a:txBody>
                    <a:bodyPr/>
                    <a:lstStyle/>
                    <a:p>
                      <a:r>
                        <a:rPr lang="tr-TR" dirty="0" err="1" smtClean="0"/>
                        <a:t>Turunçgil</a:t>
                      </a:r>
                      <a:r>
                        <a:rPr lang="tr-TR" dirty="0" smtClean="0"/>
                        <a:t> zararlıları</a:t>
                      </a:r>
                      <a:endParaRPr lang="tr-TR" dirty="0"/>
                    </a:p>
                  </a:txBody>
                  <a:tcPr/>
                </a:tc>
                <a:tc>
                  <a:txBody>
                    <a:bodyPr/>
                    <a:lstStyle/>
                    <a:p>
                      <a:pPr algn="ctr"/>
                      <a:r>
                        <a:rPr lang="tr-TR" dirty="0" smtClean="0"/>
                        <a:t>1</a:t>
                      </a:r>
                      <a:endParaRPr lang="tr-TR" dirty="0"/>
                    </a:p>
                  </a:txBody>
                  <a:tcPr/>
                </a:tc>
                <a:tc>
                  <a:txBody>
                    <a:bodyPr/>
                    <a:lstStyle/>
                    <a:p>
                      <a:pPr algn="ctr"/>
                      <a:r>
                        <a:rPr lang="tr-TR" dirty="0" smtClean="0"/>
                        <a:t>1</a:t>
                      </a:r>
                    </a:p>
                  </a:txBody>
                  <a:tcPr/>
                </a:tc>
                <a:extLst>
                  <a:ext uri="{0D108BD9-81ED-4DB2-BD59-A6C34878D82A}">
                    <a16:rowId xmlns:a16="http://schemas.microsoft.com/office/drawing/2014/main" val="2333192019"/>
                  </a:ext>
                </a:extLst>
              </a:tr>
              <a:tr h="370840">
                <a:tc>
                  <a:txBody>
                    <a:bodyPr/>
                    <a:lstStyle/>
                    <a:p>
                      <a:r>
                        <a:rPr lang="tr-TR" dirty="0" smtClean="0">
                          <a:solidFill>
                            <a:srgbClr val="FF0000"/>
                          </a:solidFill>
                        </a:rPr>
                        <a:t>Toplam</a:t>
                      </a:r>
                      <a:endParaRPr lang="tr-TR" dirty="0">
                        <a:solidFill>
                          <a:srgbClr val="FF0000"/>
                        </a:solidFill>
                      </a:endParaRPr>
                    </a:p>
                  </a:txBody>
                  <a:tcPr/>
                </a:tc>
                <a:tc>
                  <a:txBody>
                    <a:bodyPr/>
                    <a:lstStyle/>
                    <a:p>
                      <a:pPr algn="ctr"/>
                      <a:r>
                        <a:rPr lang="tr-TR" dirty="0" smtClean="0">
                          <a:solidFill>
                            <a:srgbClr val="FF0000"/>
                          </a:solidFill>
                        </a:rPr>
                        <a:t>9</a:t>
                      </a:r>
                      <a:endParaRPr lang="tr-TR" dirty="0">
                        <a:solidFill>
                          <a:srgbClr val="FF0000"/>
                        </a:solidFill>
                      </a:endParaRPr>
                    </a:p>
                  </a:txBody>
                  <a:tcPr/>
                </a:tc>
                <a:tc>
                  <a:txBody>
                    <a:bodyPr/>
                    <a:lstStyle/>
                    <a:p>
                      <a:pPr algn="ctr"/>
                      <a:r>
                        <a:rPr lang="tr-TR" dirty="0" smtClean="0">
                          <a:solidFill>
                            <a:srgbClr val="FF0000"/>
                          </a:solidFill>
                        </a:rPr>
                        <a:t>3</a:t>
                      </a:r>
                    </a:p>
                  </a:txBody>
                  <a:tcPr/>
                </a:tc>
                <a:extLst>
                  <a:ext uri="{0D108BD9-81ED-4DB2-BD59-A6C34878D82A}">
                    <a16:rowId xmlns:a16="http://schemas.microsoft.com/office/drawing/2014/main" val="184711368"/>
                  </a:ext>
                </a:extLst>
              </a:tr>
            </a:tbl>
          </a:graphicData>
        </a:graphic>
      </p:graphicFrame>
      <p:sp>
        <p:nvSpPr>
          <p:cNvPr id="6" name="Metin kutusu 5"/>
          <p:cNvSpPr txBox="1"/>
          <p:nvPr/>
        </p:nvSpPr>
        <p:spPr>
          <a:xfrm>
            <a:off x="719143" y="764704"/>
            <a:ext cx="6155083" cy="369332"/>
          </a:xfrm>
          <a:prstGeom prst="rect">
            <a:avLst/>
          </a:prstGeom>
          <a:noFill/>
        </p:spPr>
        <p:txBody>
          <a:bodyPr wrap="none" rtlCol="0">
            <a:spAutoFit/>
          </a:bodyPr>
          <a:lstStyle/>
          <a:p>
            <a:r>
              <a:rPr lang="tr-TR" b="1" dirty="0" smtClean="0">
                <a:solidFill>
                  <a:srgbClr val="0066FF"/>
                </a:solidFill>
              </a:rPr>
              <a:t>ENTOMOLOJİ ANABİLİM DALI AKADEMİK KADRO DURUMU</a:t>
            </a:r>
            <a:endParaRPr lang="tr-TR" b="1" dirty="0">
              <a:solidFill>
                <a:srgbClr val="0066FF"/>
              </a:solidFill>
            </a:endParaRPr>
          </a:p>
        </p:txBody>
      </p:sp>
    </p:spTree>
    <p:extLst>
      <p:ext uri="{BB962C8B-B14F-4D97-AF65-F5344CB8AC3E}">
        <p14:creationId xmlns:p14="http://schemas.microsoft.com/office/powerpoint/2010/main" val="3242382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4161096763"/>
              </p:ext>
            </p:extLst>
          </p:nvPr>
        </p:nvGraphicFramePr>
        <p:xfrm>
          <a:off x="467544" y="1340768"/>
          <a:ext cx="6384031" cy="3510280"/>
        </p:xfrm>
        <a:graphic>
          <a:graphicData uri="http://schemas.openxmlformats.org/drawingml/2006/table">
            <a:tbl>
              <a:tblPr firstRow="1" bandRow="1">
                <a:tableStyleId>{5C22544A-7EE6-4342-B048-85BDC9FD1C3A}</a:tableStyleId>
              </a:tblPr>
              <a:tblGrid>
                <a:gridCol w="2592287">
                  <a:extLst>
                    <a:ext uri="{9D8B030D-6E8A-4147-A177-3AD203B41FA5}">
                      <a16:colId xmlns:a16="http://schemas.microsoft.com/office/drawing/2014/main" val="1164245909"/>
                    </a:ext>
                  </a:extLst>
                </a:gridCol>
                <a:gridCol w="1663734">
                  <a:extLst>
                    <a:ext uri="{9D8B030D-6E8A-4147-A177-3AD203B41FA5}">
                      <a16:colId xmlns:a16="http://schemas.microsoft.com/office/drawing/2014/main" val="1800838450"/>
                    </a:ext>
                  </a:extLst>
                </a:gridCol>
                <a:gridCol w="2128010">
                  <a:extLst>
                    <a:ext uri="{9D8B030D-6E8A-4147-A177-3AD203B41FA5}">
                      <a16:colId xmlns:a16="http://schemas.microsoft.com/office/drawing/2014/main" val="1020397459"/>
                    </a:ext>
                  </a:extLst>
                </a:gridCol>
              </a:tblGrid>
              <a:tr h="657791">
                <a:tc>
                  <a:txBody>
                    <a:bodyPr/>
                    <a:lstStyle/>
                    <a:p>
                      <a:endParaRPr lang="tr-T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800" u="none" strike="noStrike" dirty="0" smtClean="0">
                          <a:effectLst/>
                        </a:rPr>
                        <a:t>Öğretim Üyesi</a:t>
                      </a:r>
                      <a:endParaRPr lang="tr-TR" sz="1800" b="0" i="0" u="none" strike="noStrike" dirty="0" smtClean="0">
                        <a:solidFill>
                          <a:srgbClr val="000000"/>
                        </a:solidFill>
                        <a:effectLst/>
                        <a:latin typeface="Calibri" panose="020F0502020204030204" pitchFamily="34" charset="0"/>
                      </a:endParaRPr>
                    </a:p>
                    <a:p>
                      <a:pPr algn="ctr"/>
                      <a:endParaRPr lang="tr-TR" dirty="0"/>
                    </a:p>
                  </a:txBody>
                  <a:tcPr/>
                </a:tc>
                <a:tc>
                  <a:txBody>
                    <a:bodyPr/>
                    <a:lstStyle/>
                    <a:p>
                      <a:pPr algn="ctr"/>
                      <a:r>
                        <a:rPr lang="tr-TR" sz="1800" u="none" strike="noStrike" dirty="0" smtClean="0">
                          <a:effectLst/>
                        </a:rPr>
                        <a:t>Araştırma Görevlisi</a:t>
                      </a:r>
                      <a:endParaRPr lang="tr-TR" dirty="0"/>
                    </a:p>
                  </a:txBody>
                  <a:tcPr/>
                </a:tc>
                <a:extLst>
                  <a:ext uri="{0D108BD9-81ED-4DB2-BD59-A6C34878D82A}">
                    <a16:rowId xmlns:a16="http://schemas.microsoft.com/office/drawing/2014/main" val="9464553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u="none" strike="noStrike" dirty="0" smtClean="0">
                          <a:solidFill>
                            <a:schemeClr val="accent2">
                              <a:lumMod val="50000"/>
                            </a:schemeClr>
                          </a:solidFill>
                          <a:effectLst/>
                        </a:rPr>
                        <a:t>Bakteriyoloji</a:t>
                      </a:r>
                      <a:endParaRPr lang="tr-TR" u="none" dirty="0"/>
                    </a:p>
                  </a:txBody>
                  <a:tcPr/>
                </a:tc>
                <a:tc>
                  <a:txBody>
                    <a:bodyPr/>
                    <a:lstStyle/>
                    <a:p>
                      <a:pPr algn="ctr"/>
                      <a:r>
                        <a:rPr lang="tr-TR" dirty="0" smtClean="0"/>
                        <a:t>1</a:t>
                      </a:r>
                      <a:endParaRPr lang="tr-TR" dirty="0"/>
                    </a:p>
                  </a:txBody>
                  <a:tcPr/>
                </a:tc>
                <a:tc>
                  <a:txBody>
                    <a:bodyPr/>
                    <a:lstStyle/>
                    <a:p>
                      <a:pPr algn="ctr"/>
                      <a:r>
                        <a:rPr lang="tr-TR" dirty="0" smtClean="0"/>
                        <a:t>0</a:t>
                      </a:r>
                      <a:endParaRPr lang="tr-TR" dirty="0"/>
                    </a:p>
                  </a:txBody>
                  <a:tcPr/>
                </a:tc>
                <a:extLst>
                  <a:ext uri="{0D108BD9-81ED-4DB2-BD59-A6C34878D82A}">
                    <a16:rowId xmlns:a16="http://schemas.microsoft.com/office/drawing/2014/main" val="1302039101"/>
                  </a:ext>
                </a:extLst>
              </a:tr>
              <a:tr h="370840">
                <a:tc>
                  <a:txBody>
                    <a:bodyPr/>
                    <a:lstStyle/>
                    <a:p>
                      <a:r>
                        <a:rPr lang="tr-TR" dirty="0" err="1" smtClean="0"/>
                        <a:t>Biyoteknoloji</a:t>
                      </a:r>
                      <a:endParaRPr lang="tr-TR" dirty="0"/>
                    </a:p>
                  </a:txBody>
                  <a:tcPr/>
                </a:tc>
                <a:tc>
                  <a:txBody>
                    <a:bodyPr/>
                    <a:lstStyle/>
                    <a:p>
                      <a:pPr algn="ctr"/>
                      <a:r>
                        <a:rPr lang="tr-TR" dirty="0" smtClean="0"/>
                        <a:t>1</a:t>
                      </a:r>
                      <a:endParaRPr lang="tr-TR" dirty="0"/>
                    </a:p>
                  </a:txBody>
                  <a:tcPr/>
                </a:tc>
                <a:tc>
                  <a:txBody>
                    <a:bodyPr/>
                    <a:lstStyle/>
                    <a:p>
                      <a:pPr algn="ctr"/>
                      <a:r>
                        <a:rPr lang="tr-TR" dirty="0" smtClean="0"/>
                        <a:t>0</a:t>
                      </a:r>
                      <a:endParaRPr lang="tr-TR" dirty="0"/>
                    </a:p>
                  </a:txBody>
                  <a:tcPr/>
                </a:tc>
                <a:extLst>
                  <a:ext uri="{0D108BD9-81ED-4DB2-BD59-A6C34878D82A}">
                    <a16:rowId xmlns:a16="http://schemas.microsoft.com/office/drawing/2014/main" val="175144011"/>
                  </a:ext>
                </a:extLst>
              </a:tr>
              <a:tr h="370840">
                <a:tc>
                  <a:txBody>
                    <a:bodyPr/>
                    <a:lstStyle/>
                    <a:p>
                      <a:r>
                        <a:rPr lang="tr-TR" dirty="0" err="1" smtClean="0"/>
                        <a:t>Herboloji</a:t>
                      </a:r>
                      <a:endParaRPr lang="tr-TR" dirty="0"/>
                    </a:p>
                  </a:txBody>
                  <a:tcPr/>
                </a:tc>
                <a:tc>
                  <a:txBody>
                    <a:bodyPr/>
                    <a:lstStyle/>
                    <a:p>
                      <a:pPr algn="ctr"/>
                      <a:r>
                        <a:rPr lang="tr-TR" dirty="0" smtClean="0"/>
                        <a:t>1</a:t>
                      </a:r>
                      <a:endParaRPr lang="tr-TR" dirty="0"/>
                    </a:p>
                  </a:txBody>
                  <a:tcPr/>
                </a:tc>
                <a:tc>
                  <a:txBody>
                    <a:bodyPr/>
                    <a:lstStyle/>
                    <a:p>
                      <a:pPr algn="ctr"/>
                      <a:r>
                        <a:rPr lang="tr-TR" dirty="0" smtClean="0"/>
                        <a:t>2</a:t>
                      </a:r>
                      <a:endParaRPr lang="tr-TR" dirty="0"/>
                    </a:p>
                  </a:txBody>
                  <a:tcPr/>
                </a:tc>
                <a:extLst>
                  <a:ext uri="{0D108BD9-81ED-4DB2-BD59-A6C34878D82A}">
                    <a16:rowId xmlns:a16="http://schemas.microsoft.com/office/drawing/2014/main" val="1695405450"/>
                  </a:ext>
                </a:extLst>
              </a:tr>
              <a:tr h="370840">
                <a:tc>
                  <a:txBody>
                    <a:bodyPr/>
                    <a:lstStyle/>
                    <a:p>
                      <a:r>
                        <a:rPr lang="tr-TR" dirty="0" smtClean="0"/>
                        <a:t>Mikoloji</a:t>
                      </a:r>
                      <a:endParaRPr lang="tr-TR" dirty="0"/>
                    </a:p>
                  </a:txBody>
                  <a:tcPr/>
                </a:tc>
                <a:tc>
                  <a:txBody>
                    <a:bodyPr/>
                    <a:lstStyle/>
                    <a:p>
                      <a:pPr algn="ctr"/>
                      <a:r>
                        <a:rPr lang="tr-TR" dirty="0" smtClean="0"/>
                        <a:t>2</a:t>
                      </a:r>
                      <a:endParaRPr lang="tr-TR" dirty="0"/>
                    </a:p>
                  </a:txBody>
                  <a:tcPr/>
                </a:tc>
                <a:tc>
                  <a:txBody>
                    <a:bodyPr/>
                    <a:lstStyle/>
                    <a:p>
                      <a:pPr algn="ctr"/>
                      <a:r>
                        <a:rPr lang="tr-TR" dirty="0" smtClean="0"/>
                        <a:t>0</a:t>
                      </a:r>
                      <a:endParaRPr lang="tr-TR" dirty="0"/>
                    </a:p>
                  </a:txBody>
                  <a:tcPr/>
                </a:tc>
                <a:extLst>
                  <a:ext uri="{0D108BD9-81ED-4DB2-BD59-A6C34878D82A}">
                    <a16:rowId xmlns:a16="http://schemas.microsoft.com/office/drawing/2014/main" val="2223612013"/>
                  </a:ext>
                </a:extLst>
              </a:tr>
              <a:tr h="370840">
                <a:tc>
                  <a:txBody>
                    <a:bodyPr/>
                    <a:lstStyle/>
                    <a:p>
                      <a:r>
                        <a:rPr lang="tr-TR" dirty="0" err="1" smtClean="0"/>
                        <a:t>Turunçgil</a:t>
                      </a:r>
                      <a:r>
                        <a:rPr lang="tr-TR" baseline="0" dirty="0" smtClean="0"/>
                        <a:t> Virüsleri</a:t>
                      </a:r>
                    </a:p>
                  </a:txBody>
                  <a:tcPr/>
                </a:tc>
                <a:tc>
                  <a:txBody>
                    <a:bodyPr/>
                    <a:lstStyle/>
                    <a:p>
                      <a:pPr algn="ctr"/>
                      <a:r>
                        <a:rPr lang="tr-TR" dirty="0" smtClean="0"/>
                        <a:t>2</a:t>
                      </a:r>
                      <a:endParaRPr lang="tr-TR" dirty="0"/>
                    </a:p>
                  </a:txBody>
                  <a:tcPr/>
                </a:tc>
                <a:tc>
                  <a:txBody>
                    <a:bodyPr/>
                    <a:lstStyle/>
                    <a:p>
                      <a:pPr algn="ctr"/>
                      <a:r>
                        <a:rPr lang="tr-TR" dirty="0" smtClean="0"/>
                        <a:t>0</a:t>
                      </a:r>
                      <a:endParaRPr lang="tr-TR" dirty="0"/>
                    </a:p>
                  </a:txBody>
                  <a:tcPr/>
                </a:tc>
                <a:extLst>
                  <a:ext uri="{0D108BD9-81ED-4DB2-BD59-A6C34878D82A}">
                    <a16:rowId xmlns:a16="http://schemas.microsoft.com/office/drawing/2014/main" val="3569451444"/>
                  </a:ext>
                </a:extLst>
              </a:tr>
              <a:tr h="370840">
                <a:tc>
                  <a:txBody>
                    <a:bodyPr/>
                    <a:lstStyle/>
                    <a:p>
                      <a:r>
                        <a:rPr lang="tr-TR" dirty="0" smtClean="0"/>
                        <a:t>Viroloji</a:t>
                      </a:r>
                      <a:endParaRPr lang="tr-TR" dirty="0"/>
                    </a:p>
                  </a:txBody>
                  <a:tcPr/>
                </a:tc>
                <a:tc>
                  <a:txBody>
                    <a:bodyPr/>
                    <a:lstStyle/>
                    <a:p>
                      <a:pPr algn="ctr"/>
                      <a:r>
                        <a:rPr lang="tr-TR" dirty="0" smtClean="0"/>
                        <a:t>3</a:t>
                      </a:r>
                      <a:endParaRPr lang="tr-TR" dirty="0"/>
                    </a:p>
                  </a:txBody>
                  <a:tcPr/>
                </a:tc>
                <a:tc>
                  <a:txBody>
                    <a:bodyPr/>
                    <a:lstStyle/>
                    <a:p>
                      <a:pPr algn="ctr"/>
                      <a:r>
                        <a:rPr lang="tr-TR" dirty="0" smtClean="0"/>
                        <a:t>0</a:t>
                      </a:r>
                      <a:endParaRPr lang="tr-TR" dirty="0"/>
                    </a:p>
                  </a:txBody>
                  <a:tcPr/>
                </a:tc>
                <a:extLst>
                  <a:ext uri="{0D108BD9-81ED-4DB2-BD59-A6C34878D82A}">
                    <a16:rowId xmlns:a16="http://schemas.microsoft.com/office/drawing/2014/main" val="3468558640"/>
                  </a:ext>
                </a:extLst>
              </a:tr>
              <a:tr h="370840">
                <a:tc>
                  <a:txBody>
                    <a:bodyPr/>
                    <a:lstStyle/>
                    <a:p>
                      <a:r>
                        <a:rPr lang="tr-TR" dirty="0" smtClean="0">
                          <a:solidFill>
                            <a:srgbClr val="FF0000"/>
                          </a:solidFill>
                        </a:rPr>
                        <a:t>Toplam</a:t>
                      </a:r>
                      <a:endParaRPr lang="tr-TR" dirty="0">
                        <a:solidFill>
                          <a:srgbClr val="FF0000"/>
                        </a:solidFill>
                      </a:endParaRPr>
                    </a:p>
                  </a:txBody>
                  <a:tcPr/>
                </a:tc>
                <a:tc>
                  <a:txBody>
                    <a:bodyPr/>
                    <a:lstStyle/>
                    <a:p>
                      <a:pPr algn="ctr"/>
                      <a:r>
                        <a:rPr lang="tr-TR" dirty="0" smtClean="0">
                          <a:solidFill>
                            <a:srgbClr val="FF0000"/>
                          </a:solidFill>
                        </a:rPr>
                        <a:t>10</a:t>
                      </a:r>
                      <a:endParaRPr lang="tr-TR" dirty="0">
                        <a:solidFill>
                          <a:srgbClr val="FF0000"/>
                        </a:solidFill>
                      </a:endParaRPr>
                    </a:p>
                  </a:txBody>
                  <a:tcPr/>
                </a:tc>
                <a:tc>
                  <a:txBody>
                    <a:bodyPr/>
                    <a:lstStyle/>
                    <a:p>
                      <a:pPr algn="ctr"/>
                      <a:r>
                        <a:rPr lang="tr-TR" dirty="0" smtClean="0">
                          <a:solidFill>
                            <a:srgbClr val="FF0000"/>
                          </a:solidFill>
                        </a:rPr>
                        <a:t>2</a:t>
                      </a:r>
                    </a:p>
                  </a:txBody>
                  <a:tcPr/>
                </a:tc>
                <a:extLst>
                  <a:ext uri="{0D108BD9-81ED-4DB2-BD59-A6C34878D82A}">
                    <a16:rowId xmlns:a16="http://schemas.microsoft.com/office/drawing/2014/main" val="2333192019"/>
                  </a:ext>
                </a:extLst>
              </a:tr>
            </a:tbl>
          </a:graphicData>
        </a:graphic>
      </p:graphicFrame>
      <p:sp>
        <p:nvSpPr>
          <p:cNvPr id="6" name="Metin kutusu 5"/>
          <p:cNvSpPr txBox="1"/>
          <p:nvPr/>
        </p:nvSpPr>
        <p:spPr>
          <a:xfrm>
            <a:off x="582017" y="908720"/>
            <a:ext cx="6267485" cy="369332"/>
          </a:xfrm>
          <a:prstGeom prst="rect">
            <a:avLst/>
          </a:prstGeom>
          <a:noFill/>
        </p:spPr>
        <p:txBody>
          <a:bodyPr wrap="none" rtlCol="0">
            <a:spAutoFit/>
          </a:bodyPr>
          <a:lstStyle/>
          <a:p>
            <a:r>
              <a:rPr lang="tr-TR" b="1" dirty="0" smtClean="0">
                <a:solidFill>
                  <a:srgbClr val="0066FF"/>
                </a:solidFill>
              </a:rPr>
              <a:t>FİTOPATOLOJİ ANABİLİM DALI AKADEMİK KADRO DURUMU</a:t>
            </a:r>
            <a:endParaRPr lang="tr-TR" b="1" dirty="0">
              <a:solidFill>
                <a:srgbClr val="0066FF"/>
              </a:solidFill>
            </a:endParaRPr>
          </a:p>
        </p:txBody>
      </p:sp>
    </p:spTree>
    <p:extLst>
      <p:ext uri="{BB962C8B-B14F-4D97-AF65-F5344CB8AC3E}">
        <p14:creationId xmlns:p14="http://schemas.microsoft.com/office/powerpoint/2010/main" val="3586822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723479434"/>
              </p:ext>
            </p:extLst>
          </p:nvPr>
        </p:nvGraphicFramePr>
        <p:xfrm>
          <a:off x="611560" y="1340768"/>
          <a:ext cx="6384031" cy="3139440"/>
        </p:xfrm>
        <a:graphic>
          <a:graphicData uri="http://schemas.openxmlformats.org/drawingml/2006/table">
            <a:tbl>
              <a:tblPr firstRow="1" bandRow="1">
                <a:tableStyleId>{5C22544A-7EE6-4342-B048-85BDC9FD1C3A}</a:tableStyleId>
              </a:tblPr>
              <a:tblGrid>
                <a:gridCol w="2592287">
                  <a:extLst>
                    <a:ext uri="{9D8B030D-6E8A-4147-A177-3AD203B41FA5}">
                      <a16:colId xmlns:a16="http://schemas.microsoft.com/office/drawing/2014/main" val="1164245909"/>
                    </a:ext>
                  </a:extLst>
                </a:gridCol>
                <a:gridCol w="1663734">
                  <a:extLst>
                    <a:ext uri="{9D8B030D-6E8A-4147-A177-3AD203B41FA5}">
                      <a16:colId xmlns:a16="http://schemas.microsoft.com/office/drawing/2014/main" val="1800838450"/>
                    </a:ext>
                  </a:extLst>
                </a:gridCol>
                <a:gridCol w="2128010">
                  <a:extLst>
                    <a:ext uri="{9D8B030D-6E8A-4147-A177-3AD203B41FA5}">
                      <a16:colId xmlns:a16="http://schemas.microsoft.com/office/drawing/2014/main" val="1020397459"/>
                    </a:ext>
                  </a:extLst>
                </a:gridCol>
              </a:tblGrid>
              <a:tr h="657791">
                <a:tc>
                  <a:txBody>
                    <a:bodyPr/>
                    <a:lstStyle/>
                    <a:p>
                      <a:endParaRPr lang="tr-T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tr-TR" sz="1800" b="1" i="0" u="none" strike="noStrike" dirty="0" smtClean="0">
                        <a:solidFill>
                          <a:schemeClr val="lt1"/>
                        </a:solidFill>
                        <a:effectLst/>
                        <a:latin typeface="+mn-lt"/>
                      </a:endParaRPr>
                    </a:p>
                    <a:p>
                      <a:pPr marL="0" marR="0" indent="0" algn="ctr" defTabSz="457200" rtl="0" eaLnBrk="1" fontAlgn="auto" latinLnBrk="0" hangingPunct="1">
                        <a:lnSpc>
                          <a:spcPct val="100000"/>
                        </a:lnSpc>
                        <a:spcBef>
                          <a:spcPts val="0"/>
                        </a:spcBef>
                        <a:spcAft>
                          <a:spcPts val="0"/>
                        </a:spcAft>
                        <a:buClrTx/>
                        <a:buSzTx/>
                        <a:buFontTx/>
                        <a:buNone/>
                        <a:tabLst/>
                        <a:defRPr/>
                      </a:pPr>
                      <a:r>
                        <a:rPr lang="tr-TR" sz="1800" b="1" i="0" u="none" strike="noStrike" dirty="0" smtClean="0">
                          <a:solidFill>
                            <a:schemeClr val="lt1"/>
                          </a:solidFill>
                          <a:effectLst/>
                          <a:latin typeface="+mn-lt"/>
                        </a:rPr>
                        <a:t>Entomoloji</a:t>
                      </a:r>
                      <a:endParaRPr lang="tr-TR" sz="1800" b="0" i="0" u="none" strike="noStrike" dirty="0" smtClean="0">
                        <a:solidFill>
                          <a:srgbClr val="000000"/>
                        </a:solidFill>
                        <a:effectLst/>
                        <a:latin typeface="Calibri" panose="020F0502020204030204" pitchFamily="34" charset="0"/>
                      </a:endParaRPr>
                    </a:p>
                    <a:p>
                      <a:pPr algn="ctr"/>
                      <a:endParaRPr lang="tr-TR" dirty="0"/>
                    </a:p>
                  </a:txBody>
                  <a:tcPr/>
                </a:tc>
                <a:tc>
                  <a:txBody>
                    <a:bodyPr/>
                    <a:lstStyle/>
                    <a:p>
                      <a:pPr algn="ctr"/>
                      <a:endParaRPr lang="tr-TR" sz="1800" u="none" strike="noStrike" dirty="0" smtClean="0">
                        <a:effectLst/>
                      </a:endParaRPr>
                    </a:p>
                    <a:p>
                      <a:pPr algn="ctr"/>
                      <a:r>
                        <a:rPr lang="tr-TR" sz="1800" u="none" strike="noStrike" dirty="0" smtClean="0">
                          <a:effectLst/>
                        </a:rPr>
                        <a:t>Fitopatoloji</a:t>
                      </a:r>
                      <a:endParaRPr lang="tr-TR" dirty="0"/>
                    </a:p>
                  </a:txBody>
                  <a:tcPr/>
                </a:tc>
                <a:extLst>
                  <a:ext uri="{0D108BD9-81ED-4DB2-BD59-A6C34878D82A}">
                    <a16:rowId xmlns:a16="http://schemas.microsoft.com/office/drawing/2014/main" val="9464553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u="none" strike="noStrike" dirty="0" smtClean="0">
                          <a:solidFill>
                            <a:schemeClr val="accent2">
                              <a:lumMod val="50000"/>
                            </a:schemeClr>
                          </a:solidFill>
                          <a:effectLst/>
                        </a:rPr>
                        <a:t>Öğretim Üyesi</a:t>
                      </a:r>
                      <a:endParaRPr lang="tr-TR" u="none" dirty="0"/>
                    </a:p>
                  </a:txBody>
                  <a:tcPr/>
                </a:tc>
                <a:tc>
                  <a:txBody>
                    <a:bodyPr/>
                    <a:lstStyle/>
                    <a:p>
                      <a:pPr algn="ctr"/>
                      <a:r>
                        <a:rPr lang="tr-TR" dirty="0" smtClean="0"/>
                        <a:t>9</a:t>
                      </a:r>
                      <a:endParaRPr lang="tr-TR" dirty="0"/>
                    </a:p>
                  </a:txBody>
                  <a:tcPr/>
                </a:tc>
                <a:tc>
                  <a:txBody>
                    <a:bodyPr/>
                    <a:lstStyle/>
                    <a:p>
                      <a:pPr algn="ctr"/>
                      <a:r>
                        <a:rPr lang="tr-TR" dirty="0" smtClean="0"/>
                        <a:t>10</a:t>
                      </a:r>
                      <a:endParaRPr lang="tr-TR" dirty="0"/>
                    </a:p>
                  </a:txBody>
                  <a:tcPr/>
                </a:tc>
                <a:extLst>
                  <a:ext uri="{0D108BD9-81ED-4DB2-BD59-A6C34878D82A}">
                    <a16:rowId xmlns:a16="http://schemas.microsoft.com/office/drawing/2014/main" val="1302039101"/>
                  </a:ext>
                </a:extLst>
              </a:tr>
              <a:tr h="370840">
                <a:tc>
                  <a:txBody>
                    <a:bodyPr/>
                    <a:lstStyle/>
                    <a:p>
                      <a:r>
                        <a:rPr lang="tr-TR" dirty="0" smtClean="0"/>
                        <a:t>Araştırma görevlisi</a:t>
                      </a:r>
                      <a:endParaRPr lang="tr-TR" dirty="0"/>
                    </a:p>
                  </a:txBody>
                  <a:tcPr/>
                </a:tc>
                <a:tc>
                  <a:txBody>
                    <a:bodyPr/>
                    <a:lstStyle/>
                    <a:p>
                      <a:pPr algn="ctr"/>
                      <a:r>
                        <a:rPr lang="tr-TR" dirty="0" smtClean="0"/>
                        <a:t>3</a:t>
                      </a:r>
                      <a:endParaRPr lang="tr-TR" dirty="0"/>
                    </a:p>
                  </a:txBody>
                  <a:tcPr/>
                </a:tc>
                <a:tc>
                  <a:txBody>
                    <a:bodyPr/>
                    <a:lstStyle/>
                    <a:p>
                      <a:pPr algn="ctr"/>
                      <a:r>
                        <a:rPr lang="tr-TR" dirty="0" smtClean="0"/>
                        <a:t>2</a:t>
                      </a:r>
                      <a:endParaRPr lang="tr-TR" dirty="0"/>
                    </a:p>
                  </a:txBody>
                  <a:tcPr/>
                </a:tc>
                <a:extLst>
                  <a:ext uri="{0D108BD9-81ED-4DB2-BD59-A6C34878D82A}">
                    <a16:rowId xmlns:a16="http://schemas.microsoft.com/office/drawing/2014/main" val="175144011"/>
                  </a:ext>
                </a:extLst>
              </a:tr>
              <a:tr h="370840">
                <a:tc>
                  <a:txBody>
                    <a:bodyPr/>
                    <a:lstStyle/>
                    <a:p>
                      <a:r>
                        <a:rPr lang="tr-TR" dirty="0" smtClean="0"/>
                        <a:t>İdari personel</a:t>
                      </a:r>
                      <a:endParaRPr lang="tr-TR" dirty="0"/>
                    </a:p>
                  </a:txBody>
                  <a:tcPr/>
                </a:tc>
                <a:tc gridSpan="2">
                  <a:txBody>
                    <a:bodyPr/>
                    <a:lstStyle/>
                    <a:p>
                      <a:pPr algn="ctr"/>
                      <a:r>
                        <a:rPr lang="tr-TR" dirty="0" smtClean="0"/>
                        <a:t>2</a:t>
                      </a:r>
                      <a:endParaRPr lang="tr-TR" dirty="0"/>
                    </a:p>
                  </a:txBody>
                  <a:tcPr/>
                </a:tc>
                <a:tc hMerge="1">
                  <a:txBody>
                    <a:bodyPr/>
                    <a:lstStyle/>
                    <a:p>
                      <a:pPr algn="ctr"/>
                      <a:endParaRPr lang="tr-TR" dirty="0"/>
                    </a:p>
                  </a:txBody>
                  <a:tcPr/>
                </a:tc>
                <a:extLst>
                  <a:ext uri="{0D108BD9-81ED-4DB2-BD59-A6C34878D82A}">
                    <a16:rowId xmlns:a16="http://schemas.microsoft.com/office/drawing/2014/main" val="1695405450"/>
                  </a:ext>
                </a:extLst>
              </a:tr>
              <a:tr h="370840">
                <a:tc>
                  <a:txBody>
                    <a:bodyPr/>
                    <a:lstStyle/>
                    <a:p>
                      <a:r>
                        <a:rPr lang="tr-TR" dirty="0" smtClean="0"/>
                        <a:t>Hizmetli</a:t>
                      </a:r>
                      <a:endParaRPr lang="tr-TR" dirty="0"/>
                    </a:p>
                  </a:txBody>
                  <a:tcPr/>
                </a:tc>
                <a:tc gridSpan="2">
                  <a:txBody>
                    <a:bodyPr/>
                    <a:lstStyle/>
                    <a:p>
                      <a:pPr algn="ctr"/>
                      <a:r>
                        <a:rPr lang="tr-TR" dirty="0" smtClean="0"/>
                        <a:t>1</a:t>
                      </a:r>
                      <a:endParaRPr lang="tr-TR" dirty="0"/>
                    </a:p>
                  </a:txBody>
                  <a:tcPr/>
                </a:tc>
                <a:tc hMerge="1">
                  <a:txBody>
                    <a:bodyPr/>
                    <a:lstStyle/>
                    <a:p>
                      <a:pPr algn="ctr"/>
                      <a:endParaRPr lang="tr-TR" dirty="0"/>
                    </a:p>
                  </a:txBody>
                  <a:tcPr/>
                </a:tc>
                <a:extLst>
                  <a:ext uri="{0D108BD9-81ED-4DB2-BD59-A6C34878D82A}">
                    <a16:rowId xmlns:a16="http://schemas.microsoft.com/office/drawing/2014/main" val="2223612013"/>
                  </a:ext>
                </a:extLst>
              </a:tr>
              <a:tr h="370840">
                <a:tc>
                  <a:txBody>
                    <a:bodyPr/>
                    <a:lstStyle/>
                    <a:p>
                      <a:r>
                        <a:rPr lang="tr-TR" dirty="0" smtClean="0"/>
                        <a:t>Şoför</a:t>
                      </a:r>
                      <a:endParaRPr lang="tr-TR" dirty="0"/>
                    </a:p>
                  </a:txBody>
                  <a:tcPr/>
                </a:tc>
                <a:tc gridSpan="2">
                  <a:txBody>
                    <a:bodyPr/>
                    <a:lstStyle/>
                    <a:p>
                      <a:pPr algn="ctr"/>
                      <a:r>
                        <a:rPr lang="tr-TR" dirty="0" smtClean="0"/>
                        <a:t>1</a:t>
                      </a:r>
                      <a:endParaRPr lang="tr-TR" dirty="0"/>
                    </a:p>
                  </a:txBody>
                  <a:tcPr/>
                </a:tc>
                <a:tc hMerge="1">
                  <a:txBody>
                    <a:bodyPr/>
                    <a:lstStyle/>
                    <a:p>
                      <a:endParaRPr lang="tr-TR"/>
                    </a:p>
                  </a:txBody>
                  <a:tcPr/>
                </a:tc>
                <a:extLst>
                  <a:ext uri="{0D108BD9-81ED-4DB2-BD59-A6C34878D82A}">
                    <a16:rowId xmlns:a16="http://schemas.microsoft.com/office/drawing/2014/main" val="1260161170"/>
                  </a:ext>
                </a:extLst>
              </a:tr>
              <a:tr h="370840">
                <a:tc>
                  <a:txBody>
                    <a:bodyPr/>
                    <a:lstStyle/>
                    <a:p>
                      <a:r>
                        <a:rPr lang="tr-TR" dirty="0" smtClean="0"/>
                        <a:t>Teknik Personel</a:t>
                      </a:r>
                      <a:endParaRPr lang="tr-TR" baseline="0" dirty="0" smtClean="0"/>
                    </a:p>
                  </a:txBody>
                  <a:tcPr/>
                </a:tc>
                <a:tc gridSpan="2">
                  <a:txBody>
                    <a:bodyPr/>
                    <a:lstStyle/>
                    <a:p>
                      <a:pPr algn="ctr"/>
                      <a:r>
                        <a:rPr lang="tr-TR" dirty="0" smtClean="0"/>
                        <a:t>1</a:t>
                      </a:r>
                      <a:endParaRPr lang="tr-TR" dirty="0"/>
                    </a:p>
                  </a:txBody>
                  <a:tcPr/>
                </a:tc>
                <a:tc hMerge="1">
                  <a:txBody>
                    <a:bodyPr/>
                    <a:lstStyle/>
                    <a:p>
                      <a:pPr algn="ctr"/>
                      <a:endParaRPr lang="tr-TR" dirty="0"/>
                    </a:p>
                  </a:txBody>
                  <a:tcPr/>
                </a:tc>
                <a:extLst>
                  <a:ext uri="{0D108BD9-81ED-4DB2-BD59-A6C34878D82A}">
                    <a16:rowId xmlns:a16="http://schemas.microsoft.com/office/drawing/2014/main" val="3569451444"/>
                  </a:ext>
                </a:extLst>
              </a:tr>
            </a:tbl>
          </a:graphicData>
        </a:graphic>
      </p:graphicFrame>
      <p:sp>
        <p:nvSpPr>
          <p:cNvPr id="6" name="Metin kutusu 5"/>
          <p:cNvSpPr txBox="1"/>
          <p:nvPr/>
        </p:nvSpPr>
        <p:spPr>
          <a:xfrm>
            <a:off x="1187624" y="908720"/>
            <a:ext cx="5092548" cy="369332"/>
          </a:xfrm>
          <a:prstGeom prst="rect">
            <a:avLst/>
          </a:prstGeom>
          <a:noFill/>
        </p:spPr>
        <p:txBody>
          <a:bodyPr wrap="none" rtlCol="0">
            <a:spAutoFit/>
          </a:bodyPr>
          <a:lstStyle/>
          <a:p>
            <a:r>
              <a:rPr lang="tr-TR" b="1" dirty="0" smtClean="0">
                <a:solidFill>
                  <a:srgbClr val="0066FF"/>
                </a:solidFill>
              </a:rPr>
              <a:t>BİTKİ KORUMA GENEL KADRO KADRO DURUMU</a:t>
            </a:r>
            <a:endParaRPr lang="tr-TR" b="1" dirty="0">
              <a:solidFill>
                <a:srgbClr val="0066FF"/>
              </a:solidFill>
            </a:endParaRPr>
          </a:p>
        </p:txBody>
      </p:sp>
    </p:spTree>
    <p:extLst>
      <p:ext uri="{BB962C8B-B14F-4D97-AF65-F5344CB8AC3E}">
        <p14:creationId xmlns:p14="http://schemas.microsoft.com/office/powerpoint/2010/main" val="3405882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1052736"/>
            <a:ext cx="6347713" cy="1320800"/>
          </a:xfrm>
        </p:spPr>
        <p:txBody>
          <a:bodyPr/>
          <a:lstStyle/>
          <a:p>
            <a:pPr algn="ctr"/>
            <a:r>
              <a:rPr lang="tr-TR" b="1" dirty="0" smtClean="0">
                <a:latin typeface="Arial" panose="020B0604020202020204" pitchFamily="34" charset="0"/>
                <a:cs typeface="Arial" panose="020B0604020202020204" pitchFamily="34" charset="0"/>
              </a:rPr>
              <a:t>BİTKİ KORUMA BÖLÜMÜ </a:t>
            </a:r>
            <a:br>
              <a:rPr lang="tr-TR" b="1" dirty="0" smtClean="0">
                <a:latin typeface="Arial" panose="020B0604020202020204" pitchFamily="34" charset="0"/>
                <a:cs typeface="Arial" panose="020B0604020202020204" pitchFamily="34" charset="0"/>
              </a:rPr>
            </a:br>
            <a:r>
              <a:rPr lang="tr-TR" b="1" dirty="0" smtClean="0">
                <a:latin typeface="Arial" panose="020B0604020202020204" pitchFamily="34" charset="0"/>
                <a:cs typeface="Arial" panose="020B0604020202020204" pitchFamily="34" charset="0"/>
              </a:rPr>
              <a:t>FİZİKİ DURUMU</a:t>
            </a:r>
            <a:endParaRPr lang="tr-TR"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835696" y="2636912"/>
            <a:ext cx="6347714" cy="3880773"/>
          </a:xfrm>
        </p:spPr>
        <p:txBody>
          <a:bodyPr/>
          <a:lstStyle/>
          <a:p>
            <a:r>
              <a:rPr lang="tr-TR" dirty="0" smtClean="0"/>
              <a:t>Toplam 5 katlı iki blok bina</a:t>
            </a:r>
          </a:p>
          <a:p>
            <a:r>
              <a:rPr lang="tr-TR" dirty="0" smtClean="0"/>
              <a:t>3 adet derslik</a:t>
            </a:r>
          </a:p>
          <a:p>
            <a:r>
              <a:rPr lang="tr-TR" dirty="0" smtClean="0"/>
              <a:t>5 adet Erkek-Bayan WC</a:t>
            </a:r>
          </a:p>
          <a:p>
            <a:r>
              <a:rPr lang="tr-TR" dirty="0" smtClean="0"/>
              <a:t>13 adet laboratuvar</a:t>
            </a:r>
          </a:p>
          <a:p>
            <a:r>
              <a:rPr lang="tr-TR" dirty="0" smtClean="0"/>
              <a:t>2 adet uygulama laboratuvarı</a:t>
            </a:r>
          </a:p>
          <a:p>
            <a:r>
              <a:rPr lang="tr-TR" dirty="0" smtClean="0"/>
              <a:t>2 adet toplantı odası</a:t>
            </a:r>
          </a:p>
          <a:p>
            <a:r>
              <a:rPr lang="tr-TR" dirty="0" smtClean="0"/>
              <a:t>1 adet seminer salonu</a:t>
            </a:r>
          </a:p>
          <a:p>
            <a:r>
              <a:rPr lang="tr-TR" dirty="0" smtClean="0"/>
              <a:t>1 adet kütüphane</a:t>
            </a:r>
          </a:p>
          <a:p>
            <a:r>
              <a:rPr lang="tr-TR" dirty="0" smtClean="0"/>
              <a:t>Çok sayıda iklim odaları</a:t>
            </a:r>
          </a:p>
          <a:p>
            <a:endParaRPr lang="tr-TR" dirty="0"/>
          </a:p>
        </p:txBody>
      </p:sp>
    </p:spTree>
    <p:extLst>
      <p:ext uri="{BB962C8B-B14F-4D97-AF65-F5344CB8AC3E}">
        <p14:creationId xmlns:p14="http://schemas.microsoft.com/office/powerpoint/2010/main" val="2145918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3968" y="203158"/>
            <a:ext cx="6120680" cy="836712"/>
          </a:xfrm>
        </p:spPr>
        <p:txBody>
          <a:bodyPr>
            <a:normAutofit fontScale="90000"/>
          </a:bodyPr>
          <a:lstStyle/>
          <a:p>
            <a:r>
              <a:rPr lang="tr-TR" sz="4400" b="1" dirty="0" smtClean="0">
                <a:solidFill>
                  <a:schemeClr val="accent1">
                    <a:lumMod val="50000"/>
                  </a:schemeClr>
                </a:solidFill>
              </a:rPr>
              <a:t>BİTKİ </a:t>
            </a:r>
            <a:br>
              <a:rPr lang="tr-TR" sz="4400" b="1" dirty="0" smtClean="0">
                <a:solidFill>
                  <a:schemeClr val="accent1">
                    <a:lumMod val="50000"/>
                  </a:schemeClr>
                </a:solidFill>
              </a:rPr>
            </a:br>
            <a:r>
              <a:rPr lang="tr-TR" sz="4400" b="1" dirty="0" smtClean="0">
                <a:solidFill>
                  <a:schemeClr val="accent1">
                    <a:lumMod val="50000"/>
                  </a:schemeClr>
                </a:solidFill>
              </a:rPr>
              <a:t>   KORUMA </a:t>
            </a:r>
            <a:br>
              <a:rPr lang="tr-TR" sz="4400" b="1" dirty="0" smtClean="0">
                <a:solidFill>
                  <a:schemeClr val="accent1">
                    <a:lumMod val="50000"/>
                  </a:schemeClr>
                </a:solidFill>
              </a:rPr>
            </a:br>
            <a:r>
              <a:rPr lang="tr-TR" sz="4400" b="1" dirty="0" smtClean="0">
                <a:solidFill>
                  <a:schemeClr val="accent1">
                    <a:lumMod val="50000"/>
                  </a:schemeClr>
                </a:solidFill>
              </a:rPr>
              <a:t>      BÖLÜMÜ</a:t>
            </a:r>
            <a:endParaRPr lang="tr-TR" sz="4400" b="1" dirty="0">
              <a:solidFill>
                <a:schemeClr val="accent1">
                  <a:lumMod val="50000"/>
                </a:schemeClr>
              </a:solidFill>
            </a:endParaRPr>
          </a:p>
        </p:txBody>
      </p:sp>
      <p:sp>
        <p:nvSpPr>
          <p:cNvPr id="3" name="2 İçerik Yer Tutucusu"/>
          <p:cNvSpPr>
            <a:spLocks noGrp="1"/>
          </p:cNvSpPr>
          <p:nvPr>
            <p:ph idx="1"/>
          </p:nvPr>
        </p:nvSpPr>
        <p:spPr>
          <a:xfrm>
            <a:off x="3851920" y="2307104"/>
            <a:ext cx="3816424" cy="2520280"/>
          </a:xfrm>
        </p:spPr>
        <p:txBody>
          <a:bodyPr>
            <a:normAutofit/>
          </a:bodyPr>
          <a:lstStyle/>
          <a:p>
            <a:pPr algn="just"/>
            <a:r>
              <a:rPr lang="tr-TR" dirty="0"/>
              <a:t>Bitki Koruma Bölümü, 17.3.1970 tarihinde Bitki Koruma Kürsüsü olarak kurulmuş olup, 1982 yılında Bitki Koruma Bölümü'ne dönüşmüştür. </a:t>
            </a:r>
          </a:p>
        </p:txBody>
      </p:sp>
      <p:pic>
        <p:nvPicPr>
          <p:cNvPr id="6146" name="Picture 2" descr="C:\Users\NADIDEE\Downloads\WhatsApp Image 2017-11-13 at 17.27.01.jpeg"/>
          <p:cNvPicPr>
            <a:picLocks noChangeAspect="1" noChangeArrowheads="1"/>
          </p:cNvPicPr>
          <p:nvPr/>
        </p:nvPicPr>
        <p:blipFill>
          <a:blip r:embed="rId2" cstate="print"/>
          <a:srcRect/>
          <a:stretch>
            <a:fillRect/>
          </a:stretch>
        </p:blipFill>
        <p:spPr bwMode="auto">
          <a:xfrm>
            <a:off x="-96218" y="-92552"/>
            <a:ext cx="4246910" cy="5109031"/>
          </a:xfrm>
          <a:prstGeom prst="rect">
            <a:avLst/>
          </a:prstGeom>
          <a:ln>
            <a:noFill/>
          </a:ln>
          <a:effectLst>
            <a:softEdge rad="112500"/>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025317"/>
            <a:ext cx="5672628" cy="31908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ADIDEE\Desktop\lablar foto\20171020_084805.jpg"/>
          <p:cNvPicPr>
            <a:picLocks noGrp="1" noChangeAspect="1" noChangeArrowheads="1"/>
          </p:cNvPicPr>
          <p:nvPr>
            <p:ph idx="1"/>
          </p:nvPr>
        </p:nvPicPr>
        <p:blipFill>
          <a:blip r:embed="rId2" cstate="print"/>
          <a:srcRect/>
          <a:stretch>
            <a:fillRect/>
          </a:stretch>
        </p:blipFill>
        <p:spPr bwMode="auto">
          <a:xfrm>
            <a:off x="382426" y="1340768"/>
            <a:ext cx="4047928" cy="3710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C:\Users\NADIDEE\Desktop\lablar foto\20171020_085255.jpg"/>
          <p:cNvPicPr>
            <a:picLocks noChangeAspect="1" noChangeArrowheads="1"/>
          </p:cNvPicPr>
          <p:nvPr/>
        </p:nvPicPr>
        <p:blipFill>
          <a:blip r:embed="rId3" cstate="print"/>
          <a:srcRect/>
          <a:stretch>
            <a:fillRect/>
          </a:stretch>
        </p:blipFill>
        <p:spPr bwMode="auto">
          <a:xfrm>
            <a:off x="4572000" y="2582595"/>
            <a:ext cx="4166530" cy="3654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Metin kutusu 1"/>
          <p:cNvSpPr txBox="1"/>
          <p:nvPr/>
        </p:nvSpPr>
        <p:spPr>
          <a:xfrm>
            <a:off x="382426" y="332656"/>
            <a:ext cx="6599884" cy="584775"/>
          </a:xfrm>
          <a:prstGeom prst="rect">
            <a:avLst/>
          </a:prstGeom>
          <a:noFill/>
        </p:spPr>
        <p:txBody>
          <a:bodyPr wrap="none" rtlCol="0">
            <a:spAutoFit/>
          </a:bodyPr>
          <a:lstStyle/>
          <a:p>
            <a:r>
              <a:rPr lang="tr-TR" sz="3200" b="1" dirty="0" smtClean="0">
                <a:solidFill>
                  <a:srgbClr val="0066FF"/>
                </a:solidFill>
                <a:latin typeface="Arial Black" panose="020B0A04020102020204" pitchFamily="34" charset="0"/>
              </a:rPr>
              <a:t>BÖLÜM UYGULAMA ARAZİSİ</a:t>
            </a:r>
            <a:endParaRPr lang="tr-TR" sz="3200" b="1" dirty="0">
              <a:solidFill>
                <a:srgbClr val="0066FF"/>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160"/>
          <a:stretch/>
        </p:blipFill>
        <p:spPr bwMode="auto">
          <a:xfrm>
            <a:off x="539552" y="836712"/>
            <a:ext cx="5117581" cy="34642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E:\BolumResim\20171020_091311.jpg"/>
          <p:cNvPicPr>
            <a:picLocks noGrp="1" noChangeAspect="1" noChangeArrowheads="1"/>
          </p:cNvPicPr>
          <p:nvPr>
            <p:ph idx="1"/>
          </p:nvPr>
        </p:nvPicPr>
        <p:blipFill>
          <a:blip r:embed="rId3" cstate="print"/>
          <a:stretch>
            <a:fillRect/>
          </a:stretch>
        </p:blipFill>
        <p:spPr bwMode="auto">
          <a:xfrm>
            <a:off x="1197837" y="2160588"/>
            <a:ext cx="5171939" cy="3881437"/>
          </a:xfrm>
          <a:prstGeom prst="rect">
            <a:avLst/>
          </a:prstGeom>
          <a:ln>
            <a:noFill/>
          </a:ln>
          <a:effectLst>
            <a:softEdge rad="112500"/>
          </a:effectLst>
        </p:spPr>
      </p:pic>
      <p:sp>
        <p:nvSpPr>
          <p:cNvPr id="4" name="Metin kutusu 3"/>
          <p:cNvSpPr txBox="1"/>
          <p:nvPr/>
        </p:nvSpPr>
        <p:spPr>
          <a:xfrm>
            <a:off x="323528" y="251937"/>
            <a:ext cx="6599884" cy="584775"/>
          </a:xfrm>
          <a:prstGeom prst="rect">
            <a:avLst/>
          </a:prstGeom>
          <a:noFill/>
        </p:spPr>
        <p:txBody>
          <a:bodyPr wrap="none" rtlCol="0">
            <a:spAutoFit/>
          </a:bodyPr>
          <a:lstStyle/>
          <a:p>
            <a:r>
              <a:rPr lang="tr-TR" sz="3200" b="1" dirty="0" smtClean="0">
                <a:solidFill>
                  <a:srgbClr val="0066FF"/>
                </a:solidFill>
                <a:latin typeface="Arial Black" panose="020B0A04020102020204" pitchFamily="34" charset="0"/>
              </a:rPr>
              <a:t>BÖLÜM UYGULAMA ARAZİSİ</a:t>
            </a:r>
            <a:endParaRPr lang="tr-TR" sz="3200" b="1" dirty="0">
              <a:solidFill>
                <a:srgbClr val="0066FF"/>
              </a:solidFill>
              <a:latin typeface="Arial Black" panose="020B0A04020102020204" pitchFamily="34" charset="0"/>
            </a:endParaRPr>
          </a:p>
        </p:txBody>
      </p:sp>
    </p:spTree>
    <p:extLst>
      <p:ext uri="{BB962C8B-B14F-4D97-AF65-F5344CB8AC3E}">
        <p14:creationId xmlns:p14="http://schemas.microsoft.com/office/powerpoint/2010/main" val="386653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39"/>
            <a:ext cx="8640960" cy="64748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467544" y="332656"/>
            <a:ext cx="6599884" cy="584775"/>
          </a:xfrm>
          <a:prstGeom prst="rect">
            <a:avLst/>
          </a:prstGeom>
          <a:noFill/>
        </p:spPr>
        <p:txBody>
          <a:bodyPr wrap="none" rtlCol="0">
            <a:spAutoFit/>
          </a:bodyPr>
          <a:lstStyle/>
          <a:p>
            <a:r>
              <a:rPr lang="tr-TR" sz="3200" b="1" dirty="0" smtClean="0">
                <a:solidFill>
                  <a:srgbClr val="FFFF00"/>
                </a:solidFill>
                <a:latin typeface="Arial Black" panose="020B0A04020102020204" pitchFamily="34" charset="0"/>
              </a:rPr>
              <a:t>BÖLÜM UYGULAMA ARAZİSİ</a:t>
            </a:r>
            <a:endParaRPr lang="tr-TR" sz="3200" b="1" dirty="0">
              <a:solidFill>
                <a:srgbClr val="FFFF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3862" y="404665"/>
            <a:ext cx="6347714" cy="2448272"/>
          </a:xfrm>
        </p:spPr>
        <p:txBody>
          <a:bodyPr/>
          <a:lstStyle/>
          <a:p>
            <a:r>
              <a:rPr lang="tr-TR" dirty="0"/>
              <a:t>Lisans eğitimine 1980-1981 yılında 11 öğrenci ile başlamıştır. </a:t>
            </a:r>
            <a:r>
              <a:rPr lang="tr-TR" dirty="0" smtClean="0"/>
              <a:t>Bölümde </a:t>
            </a:r>
            <a:r>
              <a:rPr lang="tr-TR" dirty="0"/>
              <a:t>Fen Bilimleri Enstitüsü'ne bağlı olarak Yüksek Lisans ve Doktora eğitimi de sürdürülmekte olup, </a:t>
            </a:r>
            <a:r>
              <a:rPr lang="tr-TR" dirty="0" smtClean="0"/>
              <a:t>bu </a:t>
            </a:r>
            <a:r>
              <a:rPr lang="tr-TR" dirty="0"/>
              <a:t>dersler aynı zamanda diğer bölüm öğrencilerine de açıktır.</a:t>
            </a:r>
          </a:p>
        </p:txBody>
      </p:sp>
      <p:graphicFrame>
        <p:nvGraphicFramePr>
          <p:cNvPr id="4" name="Tablo 3"/>
          <p:cNvGraphicFramePr>
            <a:graphicFrameLocks noGrp="1"/>
          </p:cNvGraphicFramePr>
          <p:nvPr>
            <p:extLst>
              <p:ext uri="{D42A27DB-BD31-4B8C-83A1-F6EECF244321}">
                <p14:modId xmlns:p14="http://schemas.microsoft.com/office/powerpoint/2010/main" val="1353045693"/>
              </p:ext>
            </p:extLst>
          </p:nvPr>
        </p:nvGraphicFramePr>
        <p:xfrm>
          <a:off x="503862" y="2060848"/>
          <a:ext cx="6384032" cy="3553531"/>
        </p:xfrm>
        <a:graphic>
          <a:graphicData uri="http://schemas.openxmlformats.org/drawingml/2006/table">
            <a:tbl>
              <a:tblPr firstRow="1" bandRow="1">
                <a:tableStyleId>{5C22544A-7EE6-4342-B048-85BDC9FD1C3A}</a:tableStyleId>
              </a:tblPr>
              <a:tblGrid>
                <a:gridCol w="1944215">
                  <a:extLst>
                    <a:ext uri="{9D8B030D-6E8A-4147-A177-3AD203B41FA5}">
                      <a16:colId xmlns:a16="http://schemas.microsoft.com/office/drawing/2014/main" val="1164245909"/>
                    </a:ext>
                  </a:extLst>
                </a:gridCol>
                <a:gridCol w="1247801">
                  <a:extLst>
                    <a:ext uri="{9D8B030D-6E8A-4147-A177-3AD203B41FA5}">
                      <a16:colId xmlns:a16="http://schemas.microsoft.com/office/drawing/2014/main" val="1800838450"/>
                    </a:ext>
                  </a:extLst>
                </a:gridCol>
                <a:gridCol w="1596008">
                  <a:extLst>
                    <a:ext uri="{9D8B030D-6E8A-4147-A177-3AD203B41FA5}">
                      <a16:colId xmlns:a16="http://schemas.microsoft.com/office/drawing/2014/main" val="1020397459"/>
                    </a:ext>
                  </a:extLst>
                </a:gridCol>
                <a:gridCol w="1596008">
                  <a:extLst>
                    <a:ext uri="{9D8B030D-6E8A-4147-A177-3AD203B41FA5}">
                      <a16:colId xmlns:a16="http://schemas.microsoft.com/office/drawing/2014/main" val="2632902768"/>
                    </a:ext>
                  </a:extLst>
                </a:gridCol>
              </a:tblGrid>
              <a:tr h="1656184">
                <a:tc>
                  <a:txBody>
                    <a:bodyPr/>
                    <a:lstStyle/>
                    <a:p>
                      <a:endParaRPr lang="tr-T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800" u="none" strike="noStrike" dirty="0" smtClean="0">
                          <a:effectLst/>
                        </a:rPr>
                        <a:t>Mezun</a:t>
                      </a:r>
                      <a:r>
                        <a:rPr lang="tr-TR" sz="1800" u="none" strike="noStrike" baseline="0" dirty="0" smtClean="0">
                          <a:effectLst/>
                        </a:rPr>
                        <a:t> sayısı</a:t>
                      </a:r>
                      <a:endParaRPr lang="tr-TR" sz="1800" b="0" i="0" u="none" strike="noStrike" dirty="0" smtClean="0">
                        <a:solidFill>
                          <a:srgbClr val="000000"/>
                        </a:solidFill>
                        <a:effectLst/>
                        <a:latin typeface="Calibri" panose="020F0502020204030204" pitchFamily="34" charset="0"/>
                      </a:endParaRPr>
                    </a:p>
                    <a:p>
                      <a:pPr algn="ctr"/>
                      <a:endParaRPr lang="tr-TR" dirty="0"/>
                    </a:p>
                  </a:txBody>
                  <a:tcPr/>
                </a:tc>
                <a:tc>
                  <a:txBody>
                    <a:bodyPr/>
                    <a:lstStyle/>
                    <a:p>
                      <a:pPr algn="ctr"/>
                      <a:r>
                        <a:rPr lang="tr-TR" sz="1800" u="none" strike="noStrike" dirty="0" err="1" smtClean="0">
                          <a:effectLst/>
                        </a:rPr>
                        <a:t>Eğtime</a:t>
                      </a:r>
                      <a:r>
                        <a:rPr lang="tr-TR" sz="1800" u="none" strike="noStrike" dirty="0" smtClean="0">
                          <a:effectLst/>
                        </a:rPr>
                        <a:t> devam edenler</a:t>
                      </a:r>
                      <a:endParaRPr lang="tr-TR" dirty="0"/>
                    </a:p>
                  </a:txBody>
                  <a:tcPr/>
                </a:tc>
                <a:tc>
                  <a:txBody>
                    <a:bodyPr/>
                    <a:lstStyle/>
                    <a:p>
                      <a:pPr algn="ctr"/>
                      <a:r>
                        <a:rPr lang="tr-TR" dirty="0" smtClean="0"/>
                        <a:t>Bölüm tarafından verilmekte olan ders sayısı</a:t>
                      </a:r>
                      <a:endParaRPr lang="tr-TR" dirty="0"/>
                    </a:p>
                  </a:txBody>
                  <a:tcPr/>
                </a:tc>
                <a:extLst>
                  <a:ext uri="{0D108BD9-81ED-4DB2-BD59-A6C34878D82A}">
                    <a16:rowId xmlns:a16="http://schemas.microsoft.com/office/drawing/2014/main" val="94645530"/>
                  </a:ext>
                </a:extLst>
              </a:tr>
              <a:tr h="6324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u="none" strike="noStrike" dirty="0" smtClean="0">
                          <a:solidFill>
                            <a:srgbClr val="FF0000"/>
                          </a:solidFill>
                          <a:effectLst/>
                        </a:rPr>
                        <a:t>Lisans</a:t>
                      </a:r>
                      <a:endParaRPr lang="tr-TR" u="none" dirty="0">
                        <a:solidFill>
                          <a:srgbClr val="FF0000"/>
                        </a:solidFill>
                      </a:endParaRPr>
                    </a:p>
                  </a:txBody>
                  <a:tcPr/>
                </a:tc>
                <a:tc>
                  <a:txBody>
                    <a:bodyPr/>
                    <a:lstStyle/>
                    <a:p>
                      <a:pPr algn="ctr"/>
                      <a:r>
                        <a:rPr lang="tr-TR" dirty="0" smtClean="0"/>
                        <a:t>1.143</a:t>
                      </a:r>
                      <a:endParaRPr lang="tr-TR" dirty="0"/>
                    </a:p>
                  </a:txBody>
                  <a:tcPr/>
                </a:tc>
                <a:tc>
                  <a:txBody>
                    <a:bodyPr/>
                    <a:lstStyle/>
                    <a:p>
                      <a:pPr algn="ctr"/>
                      <a:r>
                        <a:rPr lang="tr-TR" dirty="0" smtClean="0"/>
                        <a:t>330</a:t>
                      </a:r>
                      <a:endParaRPr lang="tr-TR" dirty="0"/>
                    </a:p>
                  </a:txBody>
                  <a:tcPr/>
                </a:tc>
                <a:tc>
                  <a:txBody>
                    <a:bodyPr/>
                    <a:lstStyle/>
                    <a:p>
                      <a:pPr algn="ctr"/>
                      <a:r>
                        <a:rPr lang="tr-TR" dirty="0" smtClean="0"/>
                        <a:t>59</a:t>
                      </a:r>
                      <a:endParaRPr lang="tr-TR" dirty="0"/>
                    </a:p>
                  </a:txBody>
                  <a:tcPr/>
                </a:tc>
                <a:extLst>
                  <a:ext uri="{0D108BD9-81ED-4DB2-BD59-A6C34878D82A}">
                    <a16:rowId xmlns:a16="http://schemas.microsoft.com/office/drawing/2014/main" val="1302039101"/>
                  </a:ext>
                </a:extLst>
              </a:tr>
              <a:tr h="632449">
                <a:tc>
                  <a:txBody>
                    <a:bodyPr/>
                    <a:lstStyle/>
                    <a:p>
                      <a:r>
                        <a:rPr lang="tr-TR" dirty="0" smtClean="0">
                          <a:solidFill>
                            <a:srgbClr val="FF0000"/>
                          </a:solidFill>
                        </a:rPr>
                        <a:t>Yüksek Lisans</a:t>
                      </a:r>
                      <a:endParaRPr lang="tr-TR" dirty="0">
                        <a:solidFill>
                          <a:srgbClr val="FF0000"/>
                        </a:solidFill>
                      </a:endParaRPr>
                    </a:p>
                  </a:txBody>
                  <a:tcPr/>
                </a:tc>
                <a:tc>
                  <a:txBody>
                    <a:bodyPr/>
                    <a:lstStyle/>
                    <a:p>
                      <a:pPr algn="ctr"/>
                      <a:r>
                        <a:rPr lang="tr-TR" dirty="0" smtClean="0"/>
                        <a:t>320</a:t>
                      </a:r>
                      <a:endParaRPr lang="tr-TR" dirty="0"/>
                    </a:p>
                  </a:txBody>
                  <a:tcPr/>
                </a:tc>
                <a:tc>
                  <a:txBody>
                    <a:bodyPr/>
                    <a:lstStyle/>
                    <a:p>
                      <a:pPr algn="ctr"/>
                      <a:r>
                        <a:rPr lang="tr-TR" dirty="0" smtClean="0"/>
                        <a:t>114</a:t>
                      </a:r>
                      <a:endParaRPr lang="tr-TR" dirty="0"/>
                    </a:p>
                  </a:txBody>
                  <a:tcPr/>
                </a:tc>
                <a:tc>
                  <a:txBody>
                    <a:bodyPr/>
                    <a:lstStyle/>
                    <a:p>
                      <a:pPr algn="ctr"/>
                      <a:r>
                        <a:rPr lang="tr-TR" dirty="0" smtClean="0"/>
                        <a:t>73</a:t>
                      </a:r>
                      <a:endParaRPr lang="tr-TR" dirty="0"/>
                    </a:p>
                  </a:txBody>
                  <a:tcPr/>
                </a:tc>
                <a:extLst>
                  <a:ext uri="{0D108BD9-81ED-4DB2-BD59-A6C34878D82A}">
                    <a16:rowId xmlns:a16="http://schemas.microsoft.com/office/drawing/2014/main" val="175144011"/>
                  </a:ext>
                </a:extLst>
              </a:tr>
              <a:tr h="632449">
                <a:tc>
                  <a:txBody>
                    <a:bodyPr/>
                    <a:lstStyle/>
                    <a:p>
                      <a:r>
                        <a:rPr lang="tr-TR" dirty="0" smtClean="0">
                          <a:solidFill>
                            <a:srgbClr val="FF0000"/>
                          </a:solidFill>
                        </a:rPr>
                        <a:t>Doktora</a:t>
                      </a:r>
                      <a:endParaRPr lang="tr-TR" dirty="0">
                        <a:solidFill>
                          <a:srgbClr val="FF0000"/>
                        </a:solidFill>
                      </a:endParaRPr>
                    </a:p>
                  </a:txBody>
                  <a:tcPr/>
                </a:tc>
                <a:tc>
                  <a:txBody>
                    <a:bodyPr/>
                    <a:lstStyle/>
                    <a:p>
                      <a:pPr algn="ctr"/>
                      <a:r>
                        <a:rPr lang="tr-TR" dirty="0" smtClean="0"/>
                        <a:t>181</a:t>
                      </a:r>
                      <a:endParaRPr lang="tr-TR" dirty="0"/>
                    </a:p>
                  </a:txBody>
                  <a:tcPr/>
                </a:tc>
                <a:tc>
                  <a:txBody>
                    <a:bodyPr/>
                    <a:lstStyle/>
                    <a:p>
                      <a:pPr algn="ctr"/>
                      <a:r>
                        <a:rPr lang="tr-TR" dirty="0" smtClean="0"/>
                        <a:t>44</a:t>
                      </a:r>
                      <a:endParaRPr lang="tr-TR" dirty="0"/>
                    </a:p>
                  </a:txBody>
                  <a:tcPr/>
                </a:tc>
                <a:tc>
                  <a:txBody>
                    <a:bodyPr/>
                    <a:lstStyle/>
                    <a:p>
                      <a:pPr algn="ctr"/>
                      <a:r>
                        <a:rPr lang="tr-TR" dirty="0" smtClean="0"/>
                        <a:t>52</a:t>
                      </a:r>
                      <a:endParaRPr lang="tr-TR" dirty="0"/>
                    </a:p>
                  </a:txBody>
                  <a:tcPr/>
                </a:tc>
                <a:extLst>
                  <a:ext uri="{0D108BD9-81ED-4DB2-BD59-A6C34878D82A}">
                    <a16:rowId xmlns:a16="http://schemas.microsoft.com/office/drawing/2014/main" val="1695405450"/>
                  </a:ext>
                </a:extLst>
              </a:tr>
            </a:tbl>
          </a:graphicData>
        </a:graphic>
      </p:graphicFrame>
    </p:spTree>
    <p:extLst>
      <p:ext uri="{BB962C8B-B14F-4D97-AF65-F5344CB8AC3E}">
        <p14:creationId xmlns:p14="http://schemas.microsoft.com/office/powerpoint/2010/main" val="3240437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628800"/>
            <a:ext cx="6768752" cy="6480720"/>
          </a:xfrm>
        </p:spPr>
        <p:txBody>
          <a:bodyPr>
            <a:noAutofit/>
          </a:bodyPr>
          <a:lstStyle/>
          <a:p>
            <a:pPr algn="ctr">
              <a:buNone/>
            </a:pPr>
            <a:r>
              <a:rPr lang="tr-TR" sz="2800" dirty="0"/>
              <a:t>Bölüm kurulduğundan bu yana başta bölgemizin önemli kültür bitkileri olan </a:t>
            </a:r>
            <a:r>
              <a:rPr lang="tr-TR" sz="2800" dirty="0" smtClean="0"/>
              <a:t>turunçgiller, </a:t>
            </a:r>
            <a:r>
              <a:rPr lang="tr-TR" sz="2800" dirty="0"/>
              <a:t>pamuk, hububat, meyve-bağ ve sebzeler olmak üzere, bitkilerde önemli kayıplara neden olan böcek, akar, </a:t>
            </a:r>
            <a:r>
              <a:rPr lang="tr-TR" sz="2800" dirty="0" smtClean="0"/>
              <a:t>nematod</a:t>
            </a:r>
            <a:r>
              <a:rPr lang="tr-TR" sz="2800" dirty="0"/>
              <a:t>, virüs, bakteri, fungus ve yabancı otlar üzerine çalışmalar sürdürülmektedir.</a:t>
            </a:r>
            <a:endParaRPr lang="tr-TR" alt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99557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6347714" cy="4608512"/>
          </a:xfrm>
        </p:spPr>
        <p:txBody>
          <a:bodyPr>
            <a:noAutofit/>
          </a:bodyPr>
          <a:lstStyle/>
          <a:p>
            <a:r>
              <a:rPr lang="tr-TR" sz="2800" dirty="0"/>
              <a:t>Tarım alanlarında çok önemli verim kayıplarına neden olan hatta bazı durumlarda tarımsal üretimi sınırlandıracak boyutta zarar oluşturan bu organizmalara karşı en uygun mücadele yöntemleri, çevre kirliliği, doğal denge ve ekonomi göz önünde bulundurularak araştırılmakta ve uygulamaya aktarılmaktadır. </a:t>
            </a:r>
          </a:p>
        </p:txBody>
      </p:sp>
    </p:spTree>
    <p:extLst>
      <p:ext uri="{BB962C8B-B14F-4D97-AF65-F5344CB8AC3E}">
        <p14:creationId xmlns:p14="http://schemas.microsoft.com/office/powerpoint/2010/main" val="4044966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6552728" cy="6120680"/>
          </a:xfrm>
        </p:spPr>
        <p:txBody>
          <a:bodyPr>
            <a:normAutofit/>
          </a:bodyPr>
          <a:lstStyle/>
          <a:p>
            <a:pPr algn="just"/>
            <a:r>
              <a:rPr lang="tr-TR" altLang="tr-TR" sz="2600" dirty="0"/>
              <a:t>Çağdaş tarım teknikleri ile birim alandan elde edilen ürün ne kadar arttırılırsa arttırılsın bilinçli bir  mücadele yapılmadığı sürece ürünün büyük bir kısmı </a:t>
            </a:r>
            <a:r>
              <a:rPr lang="tr-TR" altLang="tr-TR" sz="2600" b="1" dirty="0">
                <a:solidFill>
                  <a:srgbClr val="C00000"/>
                </a:solidFill>
              </a:rPr>
              <a:t>hastalık (</a:t>
            </a:r>
            <a:r>
              <a:rPr lang="tr-TR" altLang="tr-TR" sz="2600" b="1" dirty="0" err="1">
                <a:solidFill>
                  <a:srgbClr val="C00000"/>
                </a:solidFill>
              </a:rPr>
              <a:t>fungus</a:t>
            </a:r>
            <a:r>
              <a:rPr lang="tr-TR" altLang="tr-TR" sz="2600" b="1" dirty="0">
                <a:solidFill>
                  <a:srgbClr val="C00000"/>
                </a:solidFill>
              </a:rPr>
              <a:t>, bakteri, virüs vb.), zararlı (böcek, akar ve </a:t>
            </a:r>
            <a:r>
              <a:rPr lang="tr-TR" altLang="tr-TR" sz="2600" b="1" dirty="0" err="1">
                <a:solidFill>
                  <a:srgbClr val="C00000"/>
                </a:solidFill>
              </a:rPr>
              <a:t>nematod</a:t>
            </a:r>
            <a:r>
              <a:rPr lang="tr-TR" altLang="tr-TR" sz="2600" b="1" dirty="0">
                <a:solidFill>
                  <a:srgbClr val="C00000"/>
                </a:solidFill>
              </a:rPr>
              <a:t>) ve yabancı otlar </a:t>
            </a:r>
            <a:r>
              <a:rPr lang="tr-TR" altLang="tr-TR" sz="2600" dirty="0"/>
              <a:t>tarafından zarar görmektedir. </a:t>
            </a:r>
            <a:endParaRPr lang="tr-TR" altLang="tr-TR" sz="2600" dirty="0" smtClean="0"/>
          </a:p>
        </p:txBody>
      </p:sp>
    </p:spTree>
    <p:extLst>
      <p:ext uri="{BB962C8B-B14F-4D97-AF65-F5344CB8AC3E}">
        <p14:creationId xmlns:p14="http://schemas.microsoft.com/office/powerpoint/2010/main" val="2030849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124744"/>
            <a:ext cx="6347714" cy="4680520"/>
          </a:xfrm>
        </p:spPr>
        <p:txBody>
          <a:bodyPr>
            <a:noAutofit/>
          </a:bodyPr>
          <a:lstStyle/>
          <a:p>
            <a:pPr algn="just"/>
            <a:r>
              <a:rPr lang="tr-TR" altLang="tr-TR" sz="2600" dirty="0"/>
              <a:t>Bu hastalıklar, zararlılar ve yabancı otların neden olduğu ürün kaybı dünyada ortalama </a:t>
            </a:r>
            <a:r>
              <a:rPr lang="tr-TR" altLang="tr-TR" sz="2600" b="1" dirty="0"/>
              <a:t>% 25-30</a:t>
            </a:r>
            <a:r>
              <a:rPr lang="tr-TR" altLang="tr-TR" sz="2600" dirty="0"/>
              <a:t> gibi oldukça yüksek bir düzeydedir. </a:t>
            </a:r>
          </a:p>
          <a:p>
            <a:pPr algn="just"/>
            <a:r>
              <a:rPr lang="tr-TR" altLang="tr-TR" sz="2600" dirty="0"/>
              <a:t>Bu kayıpların önlenmesi için bitki koruma işlemlerinin en uygun şekilde yürütülmesi gerekmektedir. Alanında uzmanlaşmış akademik kadroya sahip </a:t>
            </a:r>
            <a:r>
              <a:rPr lang="tr-TR" altLang="tr-TR" sz="2600" b="1" dirty="0"/>
              <a:t>BİTKİ KORUMA</a:t>
            </a:r>
            <a:r>
              <a:rPr lang="tr-TR" altLang="tr-TR" sz="2600" dirty="0"/>
              <a:t> </a:t>
            </a:r>
            <a:r>
              <a:rPr lang="tr-TR" altLang="tr-TR" sz="2600" b="1" dirty="0"/>
              <a:t>BÖLÜMÜ</a:t>
            </a:r>
            <a:r>
              <a:rPr lang="tr-TR" altLang="tr-TR" sz="2600" dirty="0"/>
              <a:t> bu sorunlara çözüm arayan çalışmalar yapmaktadır.</a:t>
            </a:r>
            <a:endParaRPr lang="en-US" sz="2600" dirty="0"/>
          </a:p>
          <a:p>
            <a:endParaRPr lang="tr-TR" sz="2600" dirty="0"/>
          </a:p>
        </p:txBody>
      </p:sp>
    </p:spTree>
    <p:extLst>
      <p:ext uri="{BB962C8B-B14F-4D97-AF65-F5344CB8AC3E}">
        <p14:creationId xmlns:p14="http://schemas.microsoft.com/office/powerpoint/2010/main" val="3547100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Dikdörtgen"/>
          <p:cNvSpPr/>
          <p:nvPr/>
        </p:nvSpPr>
        <p:spPr>
          <a:xfrm>
            <a:off x="2091618" y="651075"/>
            <a:ext cx="31683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4" name="23 İçerik Yer Tutucusu"/>
          <p:cNvGraphicFramePr>
            <a:graphicFrameLocks noGrp="1"/>
          </p:cNvGraphicFramePr>
          <p:nvPr>
            <p:ph idx="1"/>
            <p:extLst>
              <p:ext uri="{D42A27DB-BD31-4B8C-83A1-F6EECF244321}">
                <p14:modId xmlns:p14="http://schemas.microsoft.com/office/powerpoint/2010/main" val="2268015642"/>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7" name="26 Şekil"/>
          <p:cNvCxnSpPr/>
          <p:nvPr/>
        </p:nvCxnSpPr>
        <p:spPr>
          <a:xfrm rot="10800000" flipV="1">
            <a:off x="1227522" y="1047119"/>
            <a:ext cx="864096" cy="972108"/>
          </a:xfrm>
          <a:prstGeom prst="bentConnector2">
            <a:avLst/>
          </a:prstGeom>
          <a:ln w="139700">
            <a:tailEnd type="arrow"/>
          </a:ln>
        </p:spPr>
        <p:style>
          <a:lnRef idx="1">
            <a:schemeClr val="accent1"/>
          </a:lnRef>
          <a:fillRef idx="0">
            <a:schemeClr val="accent1"/>
          </a:fillRef>
          <a:effectRef idx="0">
            <a:schemeClr val="accent1"/>
          </a:effectRef>
          <a:fontRef idx="minor">
            <a:schemeClr val="tx1"/>
          </a:fontRef>
        </p:style>
      </p:cxnSp>
      <p:sp>
        <p:nvSpPr>
          <p:cNvPr id="34" name="33 Dikdörtgen"/>
          <p:cNvSpPr/>
          <p:nvPr/>
        </p:nvSpPr>
        <p:spPr>
          <a:xfrm>
            <a:off x="2091618" y="543568"/>
            <a:ext cx="33843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FF00"/>
                </a:solidFill>
              </a:rPr>
              <a:t>BİTKİ KORUMA</a:t>
            </a:r>
            <a:endParaRPr lang="tr-TR" sz="3600" b="1" dirty="0">
              <a:solidFill>
                <a:srgbClr val="FFFF00"/>
              </a:solidFill>
            </a:endParaRPr>
          </a:p>
        </p:txBody>
      </p:sp>
      <p:pic>
        <p:nvPicPr>
          <p:cNvPr id="5" name="Resim 4"/>
          <p:cNvPicPr>
            <a:picLocks noChangeAspect="1"/>
          </p:cNvPicPr>
          <p:nvPr/>
        </p:nvPicPr>
        <p:blipFill>
          <a:blip r:embed="rId7"/>
          <a:stretch>
            <a:fillRect/>
          </a:stretch>
        </p:blipFill>
        <p:spPr>
          <a:xfrm rot="10800000" flipV="1">
            <a:off x="5459561" y="1000768"/>
            <a:ext cx="1560711" cy="16361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8640"/>
            <a:ext cx="7020272" cy="5976664"/>
          </a:xfrm>
          <a:solidFill>
            <a:schemeClr val="bg1"/>
          </a:solidFill>
        </p:spPr>
        <p:txBody>
          <a:bodyPr>
            <a:normAutofit fontScale="77500" lnSpcReduction="20000"/>
          </a:bodyPr>
          <a:lstStyle/>
          <a:p>
            <a:pPr marL="0" indent="0" algn="ctr">
              <a:lnSpc>
                <a:spcPct val="80000"/>
              </a:lnSpc>
              <a:buNone/>
            </a:pPr>
            <a:r>
              <a:rPr lang="tr-TR" altLang="tr-TR" sz="2600" b="1" dirty="0">
                <a:solidFill>
                  <a:srgbClr val="00B050"/>
                </a:solidFill>
                <a:effectLst>
                  <a:outerShdw blurRad="50800" dist="50800" dir="5400000" algn="ctr" rotWithShape="0">
                    <a:srgbClr val="00B050"/>
                  </a:outerShdw>
                </a:effectLst>
                <a:latin typeface="Times New Roman" pitchFamily="18" charset="0"/>
                <a:cs typeface="Times New Roman" pitchFamily="18" charset="0"/>
              </a:rPr>
              <a:t>Çalışma Konuları</a:t>
            </a:r>
          </a:p>
          <a:p>
            <a:pPr algn="just">
              <a:lnSpc>
                <a:spcPct val="80000"/>
              </a:lnSpc>
              <a:buNone/>
            </a:pPr>
            <a:endParaRPr lang="tr-TR" altLang="tr-TR" sz="2600" dirty="0">
              <a:latin typeface="Times New Roman" pitchFamily="18" charset="0"/>
              <a:cs typeface="Times New Roman" pitchFamily="18" charset="0"/>
            </a:endParaRPr>
          </a:p>
          <a:p>
            <a:pPr marL="0" indent="0" algn="just">
              <a:lnSpc>
                <a:spcPct val="124000"/>
              </a:lnSpc>
              <a:buNone/>
            </a:pPr>
            <a:r>
              <a:rPr lang="tr-TR" altLang="tr-TR" sz="2600" b="1" dirty="0" smtClean="0">
                <a:solidFill>
                  <a:srgbClr val="0070C0"/>
                </a:solidFill>
                <a:latin typeface="Times New Roman" pitchFamily="18" charset="0"/>
                <a:cs typeface="Times New Roman" pitchFamily="18" charset="0"/>
              </a:rPr>
              <a:t>                     Entomoloji </a:t>
            </a:r>
            <a:r>
              <a:rPr lang="tr-TR" altLang="tr-TR" sz="2600" b="1" dirty="0">
                <a:solidFill>
                  <a:srgbClr val="0070C0"/>
                </a:solidFill>
                <a:latin typeface="Times New Roman" pitchFamily="18" charset="0"/>
                <a:cs typeface="Times New Roman" pitchFamily="18" charset="0"/>
              </a:rPr>
              <a:t>Anabilim </a:t>
            </a:r>
            <a:r>
              <a:rPr lang="tr-TR" altLang="tr-TR" sz="2600" b="1" dirty="0" smtClean="0">
                <a:solidFill>
                  <a:srgbClr val="0070C0"/>
                </a:solidFill>
                <a:latin typeface="Times New Roman" pitchFamily="18" charset="0"/>
                <a:cs typeface="Times New Roman" pitchFamily="18" charset="0"/>
              </a:rPr>
              <a:t>Dalı</a:t>
            </a:r>
            <a:r>
              <a:rPr lang="tr-TR" altLang="tr-TR" sz="2600" dirty="0" smtClean="0">
                <a:latin typeface="Times New Roman" pitchFamily="18" charset="0"/>
                <a:cs typeface="Times New Roman" pitchFamily="18" charset="0"/>
              </a:rPr>
              <a:t> </a:t>
            </a:r>
          </a:p>
          <a:p>
            <a:pPr algn="just">
              <a:lnSpc>
                <a:spcPct val="124000"/>
              </a:lnSpc>
            </a:pPr>
            <a:r>
              <a:rPr lang="tr-TR" altLang="tr-TR" sz="2600" dirty="0" smtClean="0">
                <a:latin typeface="Times New Roman" pitchFamily="18" charset="0"/>
                <a:cs typeface="Times New Roman" pitchFamily="18" charset="0"/>
              </a:rPr>
              <a:t>Tarım </a:t>
            </a:r>
            <a:r>
              <a:rPr lang="tr-TR" altLang="tr-TR" sz="2600" dirty="0">
                <a:latin typeface="Times New Roman" pitchFamily="18" charset="0"/>
                <a:cs typeface="Times New Roman" pitchFamily="18" charset="0"/>
              </a:rPr>
              <a:t>alanlarında zararlı olan böcek, akar (örümcek), </a:t>
            </a:r>
            <a:r>
              <a:rPr lang="tr-TR" altLang="tr-TR" sz="2600" dirty="0" err="1">
                <a:latin typeface="Times New Roman" pitchFamily="18" charset="0"/>
                <a:cs typeface="Times New Roman" pitchFamily="18" charset="0"/>
              </a:rPr>
              <a:t>nematod</a:t>
            </a:r>
            <a:r>
              <a:rPr lang="tr-TR" altLang="tr-TR" sz="2600" dirty="0">
                <a:latin typeface="Times New Roman" pitchFamily="18" charset="0"/>
                <a:cs typeface="Times New Roman" pitchFamily="18" charset="0"/>
              </a:rPr>
              <a:t> </a:t>
            </a:r>
            <a:r>
              <a:rPr lang="tr-TR" altLang="tr-TR" sz="2600" b="1" dirty="0">
                <a:latin typeface="Times New Roman" pitchFamily="18" charset="0"/>
                <a:cs typeface="Times New Roman" pitchFamily="18" charset="0"/>
              </a:rPr>
              <a:t>türlerinin belirlenmesi</a:t>
            </a:r>
            <a:r>
              <a:rPr lang="tr-TR" altLang="tr-TR" sz="2600" dirty="0">
                <a:latin typeface="Times New Roman" pitchFamily="18" charset="0"/>
                <a:cs typeface="Times New Roman" pitchFamily="18" charset="0"/>
              </a:rPr>
              <a:t>, </a:t>
            </a:r>
            <a:r>
              <a:rPr lang="tr-TR" altLang="tr-TR" sz="2600" b="1" dirty="0">
                <a:solidFill>
                  <a:srgbClr val="C00000"/>
                </a:solidFill>
                <a:latin typeface="Times New Roman" pitchFamily="18" charset="0"/>
                <a:cs typeface="Times New Roman" pitchFamily="18" charset="0"/>
              </a:rPr>
              <a:t>teşhisi</a:t>
            </a:r>
            <a:r>
              <a:rPr lang="tr-TR" altLang="tr-TR" sz="2600" dirty="0">
                <a:latin typeface="Times New Roman" pitchFamily="18" charset="0"/>
                <a:cs typeface="Times New Roman" pitchFamily="18" charset="0"/>
              </a:rPr>
              <a:t>, </a:t>
            </a:r>
            <a:r>
              <a:rPr lang="tr-TR" altLang="tr-TR" sz="2600" b="1" dirty="0">
                <a:latin typeface="Times New Roman" pitchFamily="18" charset="0"/>
                <a:cs typeface="Times New Roman" pitchFamily="18" charset="0"/>
              </a:rPr>
              <a:t>biyolojisi</a:t>
            </a:r>
            <a:r>
              <a:rPr lang="tr-TR" altLang="tr-TR" sz="2600" dirty="0">
                <a:latin typeface="Times New Roman" pitchFamily="18" charset="0"/>
                <a:cs typeface="Times New Roman" pitchFamily="18" charset="0"/>
              </a:rPr>
              <a:t> ve </a:t>
            </a:r>
            <a:r>
              <a:rPr lang="tr-TR" altLang="tr-TR" sz="2600" b="1" dirty="0">
                <a:solidFill>
                  <a:srgbClr val="C00000"/>
                </a:solidFill>
                <a:latin typeface="Times New Roman" pitchFamily="18" charset="0"/>
                <a:cs typeface="Times New Roman" pitchFamily="18" charset="0"/>
              </a:rPr>
              <a:t>bunlara karşı entegre mücadele yöntemlerinin geliştirilmesine</a:t>
            </a:r>
            <a:r>
              <a:rPr lang="tr-TR" altLang="tr-TR" sz="2600" dirty="0">
                <a:latin typeface="Times New Roman" pitchFamily="18" charset="0"/>
                <a:cs typeface="Times New Roman" pitchFamily="18" charset="0"/>
              </a:rPr>
              <a:t> yönelik araştırmalar </a:t>
            </a:r>
            <a:r>
              <a:rPr lang="tr-TR" altLang="tr-TR" sz="2600" dirty="0" smtClean="0">
                <a:latin typeface="Times New Roman" pitchFamily="18" charset="0"/>
                <a:cs typeface="Times New Roman" pitchFamily="18" charset="0"/>
              </a:rPr>
              <a:t>yürütülmektedir</a:t>
            </a:r>
            <a:r>
              <a:rPr lang="tr-TR" altLang="tr-TR" sz="2600" dirty="0">
                <a:latin typeface="Times New Roman" pitchFamily="18" charset="0"/>
                <a:cs typeface="Times New Roman" pitchFamily="18" charset="0"/>
              </a:rPr>
              <a:t>.</a:t>
            </a:r>
          </a:p>
          <a:p>
            <a:pPr algn="just">
              <a:lnSpc>
                <a:spcPct val="124000"/>
              </a:lnSpc>
            </a:pPr>
            <a:endParaRPr lang="tr-TR" altLang="tr-TR" sz="2600" b="1" dirty="0">
              <a:solidFill>
                <a:schemeClr val="bg2"/>
              </a:solidFill>
              <a:latin typeface="Times New Roman" pitchFamily="18" charset="0"/>
              <a:cs typeface="Times New Roman" pitchFamily="18" charset="0"/>
            </a:endParaRPr>
          </a:p>
          <a:p>
            <a:pPr marL="0" indent="0" algn="just">
              <a:lnSpc>
                <a:spcPct val="124000"/>
              </a:lnSpc>
              <a:buNone/>
            </a:pPr>
            <a:r>
              <a:rPr lang="tr-TR" altLang="tr-TR" sz="2600" b="1" dirty="0" smtClean="0">
                <a:solidFill>
                  <a:srgbClr val="0070C0"/>
                </a:solidFill>
                <a:latin typeface="Times New Roman" pitchFamily="18" charset="0"/>
                <a:cs typeface="Times New Roman" pitchFamily="18" charset="0"/>
              </a:rPr>
              <a:t>                     Fitopatoloji </a:t>
            </a:r>
            <a:r>
              <a:rPr lang="tr-TR" altLang="tr-TR" sz="2600" b="1" dirty="0">
                <a:solidFill>
                  <a:srgbClr val="0070C0"/>
                </a:solidFill>
                <a:latin typeface="Times New Roman" pitchFamily="18" charset="0"/>
                <a:cs typeface="Times New Roman" pitchFamily="18" charset="0"/>
              </a:rPr>
              <a:t>Anabilim </a:t>
            </a:r>
            <a:r>
              <a:rPr lang="tr-TR" altLang="tr-TR" sz="2600" b="1" dirty="0" smtClean="0">
                <a:solidFill>
                  <a:srgbClr val="0070C0"/>
                </a:solidFill>
                <a:latin typeface="Times New Roman" pitchFamily="18" charset="0"/>
                <a:cs typeface="Times New Roman" pitchFamily="18" charset="0"/>
              </a:rPr>
              <a:t>Dalı</a:t>
            </a:r>
            <a:endParaRPr lang="tr-TR" altLang="tr-TR" sz="2600" dirty="0" smtClean="0">
              <a:latin typeface="Times New Roman" pitchFamily="18" charset="0"/>
              <a:cs typeface="Times New Roman" pitchFamily="18" charset="0"/>
            </a:endParaRPr>
          </a:p>
          <a:p>
            <a:pPr algn="just">
              <a:lnSpc>
                <a:spcPct val="124000"/>
              </a:lnSpc>
            </a:pPr>
            <a:r>
              <a:rPr lang="tr-TR" altLang="tr-TR" sz="2600" dirty="0" smtClean="0">
                <a:latin typeface="Times New Roman" pitchFamily="18" charset="0"/>
                <a:cs typeface="Times New Roman" pitchFamily="18" charset="0"/>
              </a:rPr>
              <a:t>Tarım </a:t>
            </a:r>
            <a:r>
              <a:rPr lang="tr-TR" altLang="tr-TR" sz="2600" dirty="0">
                <a:latin typeface="Times New Roman" pitchFamily="18" charset="0"/>
                <a:cs typeface="Times New Roman" pitchFamily="18" charset="0"/>
              </a:rPr>
              <a:t>alanlarında zarar oluşturan </a:t>
            </a:r>
            <a:r>
              <a:rPr lang="tr-TR" altLang="tr-TR" sz="2600" b="1" dirty="0">
                <a:latin typeface="Times New Roman" pitchFamily="18" charset="0"/>
                <a:cs typeface="Times New Roman" pitchFamily="18" charset="0"/>
              </a:rPr>
              <a:t>virüs, bakteri ve </a:t>
            </a:r>
            <a:r>
              <a:rPr lang="tr-TR" altLang="tr-TR" sz="2600" b="1" dirty="0" err="1">
                <a:latin typeface="Times New Roman" pitchFamily="18" charset="0"/>
                <a:cs typeface="Times New Roman" pitchFamily="18" charset="0"/>
              </a:rPr>
              <a:t>fungus</a:t>
            </a:r>
            <a:r>
              <a:rPr lang="tr-TR" altLang="tr-TR" sz="2600" b="1" dirty="0">
                <a:latin typeface="Times New Roman" pitchFamily="18" charset="0"/>
                <a:cs typeface="Times New Roman" pitchFamily="18" charset="0"/>
              </a:rPr>
              <a:t> gibi hastalık etmenleri ile yabancı </a:t>
            </a:r>
            <a:r>
              <a:rPr lang="tr-TR" altLang="tr-TR" sz="2600" b="1" dirty="0" smtClean="0">
                <a:latin typeface="Times New Roman" pitchFamily="18" charset="0"/>
                <a:cs typeface="Times New Roman" pitchFamily="18" charset="0"/>
              </a:rPr>
              <a:t>otlar </a:t>
            </a:r>
            <a:r>
              <a:rPr lang="tr-TR" altLang="tr-TR" sz="2600" b="1" dirty="0">
                <a:latin typeface="Times New Roman" pitchFamily="18" charset="0"/>
                <a:cs typeface="Times New Roman" pitchFamily="18" charset="0"/>
              </a:rPr>
              <a:t>ve mücadeleleri</a:t>
            </a:r>
            <a:r>
              <a:rPr lang="tr-TR" altLang="tr-TR" sz="2600" dirty="0">
                <a:latin typeface="Times New Roman" pitchFamily="18" charset="0"/>
                <a:cs typeface="Times New Roman" pitchFamily="18" charset="0"/>
              </a:rPr>
              <a:t> araştırılır. </a:t>
            </a:r>
            <a:endParaRPr lang="tr-TR" altLang="tr-TR" sz="2600" dirty="0" smtClean="0">
              <a:latin typeface="Times New Roman" pitchFamily="18" charset="0"/>
              <a:cs typeface="Times New Roman" pitchFamily="18" charset="0"/>
            </a:endParaRPr>
          </a:p>
          <a:p>
            <a:pPr algn="just">
              <a:lnSpc>
                <a:spcPct val="124000"/>
              </a:lnSpc>
            </a:pPr>
            <a:r>
              <a:rPr lang="tr-TR" altLang="tr-TR" sz="2600" dirty="0" smtClean="0">
                <a:latin typeface="Times New Roman" pitchFamily="18" charset="0"/>
                <a:cs typeface="Times New Roman" pitchFamily="18" charset="0"/>
              </a:rPr>
              <a:t>Ayrıca </a:t>
            </a:r>
            <a:r>
              <a:rPr lang="tr-TR" altLang="tr-TR" sz="2600" b="1" dirty="0">
                <a:solidFill>
                  <a:srgbClr val="C00000"/>
                </a:solidFill>
                <a:latin typeface="Times New Roman" pitchFamily="18" charset="0"/>
                <a:cs typeface="Times New Roman" pitchFamily="18" charset="0"/>
              </a:rPr>
              <a:t>virüsten ari </a:t>
            </a:r>
            <a:r>
              <a:rPr lang="tr-TR" altLang="tr-TR" sz="2600" b="1" dirty="0" err="1">
                <a:solidFill>
                  <a:srgbClr val="C00000"/>
                </a:solidFill>
                <a:latin typeface="Times New Roman" pitchFamily="18" charset="0"/>
                <a:cs typeface="Times New Roman" pitchFamily="18" charset="0"/>
              </a:rPr>
              <a:t>turunçgil</a:t>
            </a:r>
            <a:r>
              <a:rPr lang="tr-TR" altLang="tr-TR" sz="2600" b="1" dirty="0">
                <a:solidFill>
                  <a:srgbClr val="C00000"/>
                </a:solidFill>
                <a:latin typeface="Times New Roman" pitchFamily="18" charset="0"/>
                <a:cs typeface="Times New Roman" pitchFamily="18" charset="0"/>
              </a:rPr>
              <a:t> fidanı yetiştiriciliği </a:t>
            </a:r>
            <a:r>
              <a:rPr lang="tr-TR" altLang="tr-TR" sz="2600" dirty="0">
                <a:latin typeface="Times New Roman" pitchFamily="18" charset="0"/>
                <a:cs typeface="Times New Roman" pitchFamily="18" charset="0"/>
              </a:rPr>
              <a:t>ve </a:t>
            </a:r>
            <a:r>
              <a:rPr lang="tr-TR" altLang="tr-TR" sz="2600" b="1" dirty="0" err="1">
                <a:solidFill>
                  <a:srgbClr val="C00000"/>
                </a:solidFill>
                <a:latin typeface="Times New Roman" pitchFamily="18" charset="0"/>
                <a:cs typeface="Times New Roman" pitchFamily="18" charset="0"/>
              </a:rPr>
              <a:t>biyoteknolojik</a:t>
            </a:r>
            <a:r>
              <a:rPr lang="tr-TR" altLang="tr-TR" sz="2600" b="1" dirty="0">
                <a:solidFill>
                  <a:srgbClr val="C00000"/>
                </a:solidFill>
                <a:latin typeface="Times New Roman" pitchFamily="18" charset="0"/>
                <a:cs typeface="Times New Roman" pitchFamily="18" charset="0"/>
              </a:rPr>
              <a:t> yöntemler kullanılarak hastalık, zararlılara </a:t>
            </a:r>
            <a:r>
              <a:rPr lang="tr-TR" altLang="tr-TR" sz="2600" dirty="0">
                <a:latin typeface="Times New Roman" pitchFamily="18" charset="0"/>
                <a:cs typeface="Times New Roman" pitchFamily="18" charset="0"/>
              </a:rPr>
              <a:t>ve</a:t>
            </a:r>
            <a:r>
              <a:rPr lang="tr-TR" altLang="tr-TR" sz="2600" b="1" dirty="0">
                <a:solidFill>
                  <a:srgbClr val="C00000"/>
                </a:solidFill>
                <a:latin typeface="Times New Roman" pitchFamily="18" charset="0"/>
                <a:cs typeface="Times New Roman" pitchFamily="18" charset="0"/>
              </a:rPr>
              <a:t> çevre faktörlerine dayanıklı bitki çeşitlerin geliştirilmesi </a:t>
            </a:r>
            <a:r>
              <a:rPr lang="tr-TR" altLang="tr-TR" sz="2600" dirty="0">
                <a:latin typeface="Times New Roman" pitchFamily="18" charset="0"/>
                <a:cs typeface="Times New Roman" pitchFamily="18" charset="0"/>
              </a:rPr>
              <a:t>konularında da çalışmalar yürütülmektedir.</a:t>
            </a:r>
          </a:p>
          <a:p>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422824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841</TotalTime>
  <Words>613</Words>
  <Application>Microsoft Office PowerPoint</Application>
  <PresentationFormat>Ekran Gösterisi (4:3)</PresentationFormat>
  <Paragraphs>170</Paragraphs>
  <Slides>22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Arial</vt:lpstr>
      <vt:lpstr>Arial Black</vt:lpstr>
      <vt:lpstr>Calibri</vt:lpstr>
      <vt:lpstr>Times New Roman</vt:lpstr>
      <vt:lpstr>Trebuchet MS</vt:lpstr>
      <vt:lpstr>Wingdings</vt:lpstr>
      <vt:lpstr>Wingdings 3</vt:lpstr>
      <vt:lpstr>Kristal</vt:lpstr>
      <vt:lpstr>BİTKİ KORUMA  BÖLÜMÜ</vt:lpstr>
      <vt:lpstr>BİTKİ     KORUMA        BÖLÜMÜ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  OLANAKLARI</vt:lpstr>
      <vt:lpstr>PowerPoint Sunusu</vt:lpstr>
      <vt:lpstr>PowerPoint Sunusu</vt:lpstr>
      <vt:lpstr>PowerPoint Sunusu</vt:lpstr>
      <vt:lpstr>BİTKİ KORUMA BÖLÜMÜ  FİZİKİ DURUMU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Bitki Koruma Bölümü</dc:title>
  <dc:creator>NADIDEE</dc:creator>
  <cp:lastModifiedBy>Orhan BOZAN</cp:lastModifiedBy>
  <cp:revision>51</cp:revision>
  <dcterms:created xsi:type="dcterms:W3CDTF">2017-11-13T13:57:54Z</dcterms:created>
  <dcterms:modified xsi:type="dcterms:W3CDTF">2022-09-29T09:05:33Z</dcterms:modified>
</cp:coreProperties>
</file>